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Thin"/>
      <p:regular r:id="rId42"/>
      <p:bold r:id="rId43"/>
      <p:italic r:id="rId44"/>
      <p:boldItalic r:id="rId45"/>
    </p:embeddedFont>
    <p:embeddedFont>
      <p:font typeface="Robo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0164D3-6182-4F95-A563-C4C012D89E33}">
  <a:tblStyle styleId="{8B0164D3-6182-4F95-A563-C4C012D89E3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Thin-regular.fntdata"/><Relationship Id="rId41" Type="http://schemas.openxmlformats.org/officeDocument/2006/relationships/slide" Target="slides/slide35.xml"/><Relationship Id="rId44" Type="http://schemas.openxmlformats.org/officeDocument/2006/relationships/font" Target="fonts/RobotoThin-italic.fntdata"/><Relationship Id="rId43" Type="http://schemas.openxmlformats.org/officeDocument/2006/relationships/font" Target="fonts/RobotoThin-bold.fntdata"/><Relationship Id="rId46" Type="http://schemas.openxmlformats.org/officeDocument/2006/relationships/font" Target="fonts/Roboto-regular.fntdata"/><Relationship Id="rId45" Type="http://schemas.openxmlformats.org/officeDocument/2006/relationships/font" Target="fonts/RobotoThin-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ocshare01.docshare.tips/files/17649/176493578.pdf"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ripadvisor.in/Airline_Review-d8729090-Reviews-IndiGo"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mirates.knoji.com/" TargetMode="External"/><Relationship Id="rId3" Type="http://schemas.openxmlformats.org/officeDocument/2006/relationships/hyperlink" Target="https://www.consumeraffairs.com/travel/emirates.html?#sort=top_reviews&amp;filter=5"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vemint.com/companies/news/indigo-the-low-cost-conqueror-is-now-coming-for-emirates-etihad-airways-1559043187672.html" TargetMode="External"/><Relationship Id="rId3" Type="http://schemas.openxmlformats.org/officeDocument/2006/relationships/hyperlink" Target="https://www.slideshare.net/KannanKnight/indigo-27252482"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noji.com/compare/emirates-vs-indigoairlines/"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loyce.com/customer-relationship-management-in-airline-industry/"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lideshare.net/shubhravc/customer-relationship-management-of-emirate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9a5c0e63b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9a5c0e63b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Fast track checking and priority baggage claims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a107c4db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9a107c4db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99bc51b7fa_0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99bc51b7fa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99bc51b7fa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99bc51b7fa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99bc51b7fa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99bc51b7fa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9ae9abe87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9ae9abe87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u="sng">
                <a:solidFill>
                  <a:srgbClr val="0097A7"/>
                </a:solidFill>
                <a:hlinkClick r:id="rId2">
                  <a:extLst>
                    <a:ext uri="{A12FA001-AC4F-418D-AE19-62706E023703}">
                      <ahyp:hlinkClr val="tx"/>
                    </a:ext>
                  </a:extLst>
                </a:hlinkClick>
              </a:rPr>
              <a:t>http://docshare01.docshare.tips/files/17649/176493578.pdf</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9bc51b7fa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99bc51b7fa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9ae9abe87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9ae9abe87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https://www.tripadvisor.in/Airline_Review-d8729090-Reviews-IndiGo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9ae9abe87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9ae9abe87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https://emirates.knoji.com/</a:t>
            </a:r>
            <a:endParaRPr/>
          </a:p>
          <a:p>
            <a:pPr indent="0" lvl="0" marL="0" rtl="0" algn="l">
              <a:spcBef>
                <a:spcPts val="0"/>
              </a:spcBef>
              <a:spcAft>
                <a:spcPts val="0"/>
              </a:spcAft>
              <a:buNone/>
            </a:pPr>
            <a:r>
              <a:rPr lang="en-GB" u="sng">
                <a:solidFill>
                  <a:schemeClr val="hlink"/>
                </a:solidFill>
                <a:hlinkClick r:id="rId3"/>
              </a:rPr>
              <a:t>https://www.consumeraffairs.com/travel/emirates.html?#sort=top_reviews&amp;filter=5</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9ae9abe87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9ae9abe87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9a8a09b23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9a8a09b23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9a549717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9a549717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9a5497179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9a5497179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9a5497179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9a5497179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9a5497179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9a5497179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9a5497179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9a5497179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99bc51b7f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99bc51b7f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we have shown the customer’s whole journey from pre airport till post flight .We considered emotional touchpoints for each stage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9a107c4dbd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9a107c4dbd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pre its very tedeous and tiring process so providing promotional notification,providing travel pannler app services like emirates,chauffer driver its not a comfortable experince to look for a drive with all your luggage,usage of FFP here also</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Offers likeFast track baggage and check in process for customers,airport shopping like catalogue can be provided at airport also</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9ae9abe87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9ae9abe87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https://www.livemint.com/companies/news/indigo-the-low-cost-conqueror-is-now-coming-for-emirates-etihad-airways-1559043187672.html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3"/>
              </a:rPr>
              <a:t>https://www.slideshare.net/KannanKnight/indigo-27252482</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9ae9abe87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9ae9abe87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https://knoji.com/compare/emirates-vs-indigoairlines/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99bc51b7fa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99bc51b7fa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9a107c4d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9a107c4d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5000"/>
              </a:lnSpc>
              <a:spcBef>
                <a:spcPts val="0"/>
              </a:spcBef>
              <a:spcAft>
                <a:spcPts val="0"/>
              </a:spcAft>
              <a:buClr>
                <a:schemeClr val="dk1"/>
              </a:buClr>
              <a:buSzPts val="1100"/>
              <a:buFont typeface="Arial"/>
              <a:buNone/>
            </a:pPr>
            <a:r>
              <a:rPr i="1" lang="en-GB" sz="1200">
                <a:highlight>
                  <a:srgbClr val="FFFFFF"/>
                </a:highlight>
              </a:rPr>
              <a:t>​Consider an airline which remembers the customer's name and past purchases, that can offer personalized deals and which uses a range of technologies to respond to customer enquiries. Compare that to a ‘standard’ airline which shows no apparent interest in the individual customer, and simply sells them the same service each time at the same price.</a:t>
            </a:r>
            <a:endParaRPr i="1" sz="1200">
              <a:highlight>
                <a:srgbClr val="FFFFFF"/>
              </a:highlight>
            </a:endParaRPr>
          </a:p>
          <a:p>
            <a:pPr indent="0" lvl="0" marL="0" rtl="0" algn="l">
              <a:lnSpc>
                <a:spcPct val="115000"/>
              </a:lnSpc>
              <a:spcBef>
                <a:spcPts val="2600"/>
              </a:spcBef>
              <a:spcAft>
                <a:spcPts val="0"/>
              </a:spcAft>
              <a:buClr>
                <a:schemeClr val="dk1"/>
              </a:buClr>
              <a:buSzPts val="1100"/>
              <a:buFont typeface="Arial"/>
              <a:buNone/>
            </a:pPr>
            <a:r>
              <a:t/>
            </a:r>
            <a:endParaRPr i="1"/>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99bc51b7fa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99bc51b7fa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222222"/>
                </a:solidFill>
                <a:highlight>
                  <a:srgbClr val="FFFFFF"/>
                </a:highlight>
              </a:rPr>
              <a:t>A </a:t>
            </a:r>
            <a:r>
              <a:rPr b="1" lang="en-GB" sz="1200">
                <a:solidFill>
                  <a:srgbClr val="222222"/>
                </a:solidFill>
                <a:highlight>
                  <a:srgbClr val="FFFFFF"/>
                </a:highlight>
              </a:rPr>
              <a:t>code share flight</a:t>
            </a:r>
            <a:r>
              <a:rPr lang="en-GB" sz="1200">
                <a:solidFill>
                  <a:srgbClr val="222222"/>
                </a:solidFill>
                <a:highlight>
                  <a:srgbClr val="FFFFFF"/>
                </a:highlight>
              </a:rPr>
              <a:t> is a </a:t>
            </a:r>
            <a:r>
              <a:rPr b="1" lang="en-GB" sz="1200">
                <a:solidFill>
                  <a:srgbClr val="222222"/>
                </a:solidFill>
                <a:highlight>
                  <a:srgbClr val="FFFFFF"/>
                </a:highlight>
              </a:rPr>
              <a:t>flight</a:t>
            </a:r>
            <a:r>
              <a:rPr lang="en-GB" sz="1200">
                <a:solidFill>
                  <a:srgbClr val="222222"/>
                </a:solidFill>
                <a:highlight>
                  <a:srgbClr val="FFFFFF"/>
                </a:highlight>
              </a:rPr>
              <a:t> that is marketed by one carrier and operated by another. </a:t>
            </a:r>
            <a:r>
              <a:rPr b="1" lang="en-GB" sz="1200">
                <a:solidFill>
                  <a:srgbClr val="222222"/>
                </a:solidFill>
                <a:highlight>
                  <a:srgbClr val="FFFFFF"/>
                </a:highlight>
              </a:rPr>
              <a:t>Code share flights</a:t>
            </a:r>
            <a:r>
              <a:rPr lang="en-GB" sz="1200">
                <a:solidFill>
                  <a:srgbClr val="222222"/>
                </a:solidFill>
                <a:highlight>
                  <a:srgbClr val="FFFFFF"/>
                </a:highlight>
              </a:rPr>
              <a:t> come about as a result of agreements between </a:t>
            </a:r>
            <a:r>
              <a:rPr b="1" lang="en-GB" sz="1200">
                <a:solidFill>
                  <a:srgbClr val="222222"/>
                </a:solidFill>
                <a:highlight>
                  <a:srgbClr val="FFFFFF"/>
                </a:highlight>
              </a:rPr>
              <a:t>airlines</a:t>
            </a:r>
            <a:r>
              <a:rPr lang="en-GB" sz="1200">
                <a:solidFill>
                  <a:srgbClr val="222222"/>
                </a:solidFill>
                <a:highlight>
                  <a:srgbClr val="FFFFFF"/>
                </a:highlight>
              </a:rPr>
              <a:t> to sell seats on each others' </a:t>
            </a:r>
            <a:r>
              <a:rPr b="1" lang="en-GB" sz="1200">
                <a:solidFill>
                  <a:srgbClr val="222222"/>
                </a:solidFill>
                <a:highlight>
                  <a:srgbClr val="FFFFFF"/>
                </a:highlight>
              </a:rPr>
              <a:t>flights</a:t>
            </a:r>
            <a:r>
              <a:rPr lang="en-GB" sz="1200">
                <a:solidFill>
                  <a:srgbClr val="222222"/>
                </a:solidFill>
                <a:highlight>
                  <a:srgbClr val="FFFFFF"/>
                </a:highlight>
              </a:rPr>
              <a:t> in order to provide passengers with a wider choice of destinations.</a:t>
            </a:r>
            <a:endParaRPr sz="1200">
              <a:solidFill>
                <a:srgbClr val="222222"/>
              </a:solidFill>
              <a:highlight>
                <a:srgbClr val="FFFFFF"/>
              </a:highlight>
            </a:endParaRPr>
          </a:p>
          <a:p>
            <a:pPr indent="0" lvl="0" marL="0" rtl="0" algn="l">
              <a:spcBef>
                <a:spcPts val="0"/>
              </a:spcBef>
              <a:spcAft>
                <a:spcPts val="0"/>
              </a:spcAft>
              <a:buNone/>
            </a:pPr>
            <a:r>
              <a:rPr lang="en-GB" sz="1200">
                <a:solidFill>
                  <a:srgbClr val="222222"/>
                </a:solidFill>
                <a:highlight>
                  <a:srgbClr val="FFFFFF"/>
                </a:highlight>
              </a:rPr>
              <a:t>It allows </a:t>
            </a:r>
            <a:r>
              <a:rPr b="1" lang="en-GB" sz="1200">
                <a:solidFill>
                  <a:srgbClr val="222222"/>
                </a:solidFill>
                <a:highlight>
                  <a:srgbClr val="FFFFFF"/>
                </a:highlight>
              </a:rPr>
              <a:t>airlines</a:t>
            </a:r>
            <a:r>
              <a:rPr lang="en-GB" sz="1200">
                <a:solidFill>
                  <a:srgbClr val="222222"/>
                </a:solidFill>
                <a:highlight>
                  <a:srgbClr val="FFFFFF"/>
                </a:highlight>
              </a:rPr>
              <a:t> to offer </a:t>
            </a:r>
            <a:r>
              <a:rPr b="1" lang="en-GB" sz="1200">
                <a:solidFill>
                  <a:srgbClr val="222222"/>
                </a:solidFill>
                <a:highlight>
                  <a:srgbClr val="FFFFFF"/>
                </a:highlight>
              </a:rPr>
              <a:t>flights</a:t>
            </a:r>
            <a:r>
              <a:rPr lang="en-GB" sz="1200">
                <a:solidFill>
                  <a:srgbClr val="222222"/>
                </a:solidFill>
                <a:highlight>
                  <a:srgbClr val="FFFFFF"/>
                </a:highlight>
              </a:rPr>
              <a:t> to destinations they don't actually serve. It also helps with customer loyalty. For passengers racking up miles in attempts to earn frequent flier status, </a:t>
            </a:r>
            <a:r>
              <a:rPr b="1" lang="en-GB" sz="1200">
                <a:solidFill>
                  <a:srgbClr val="222222"/>
                </a:solidFill>
                <a:highlight>
                  <a:srgbClr val="FFFFFF"/>
                </a:highlight>
              </a:rPr>
              <a:t>code-sharing</a:t>
            </a:r>
            <a:r>
              <a:rPr lang="en-GB" sz="1200">
                <a:solidFill>
                  <a:srgbClr val="222222"/>
                </a:solidFill>
                <a:highlight>
                  <a:srgbClr val="FFFFFF"/>
                </a:highlight>
              </a:rPr>
              <a:t> makes it possible to earn points on a route your </a:t>
            </a:r>
            <a:r>
              <a:rPr b="1" lang="en-GB" sz="1200">
                <a:solidFill>
                  <a:srgbClr val="222222"/>
                </a:solidFill>
                <a:highlight>
                  <a:srgbClr val="FFFFFF"/>
                </a:highlight>
              </a:rPr>
              <a:t>airline</a:t>
            </a:r>
            <a:r>
              <a:rPr lang="en-GB" sz="1200">
                <a:solidFill>
                  <a:srgbClr val="222222"/>
                </a:solidFill>
                <a:highlight>
                  <a:srgbClr val="FFFFFF"/>
                </a:highlight>
              </a:rPr>
              <a:t> doesn't presently offer.</a:t>
            </a:r>
            <a:endParaRPr sz="1200">
              <a:solidFill>
                <a:srgbClr val="222222"/>
              </a:solidFill>
              <a:highlight>
                <a:srgbClr val="FFFFFF"/>
              </a:highlight>
            </a:endParaRPr>
          </a:p>
          <a:p>
            <a:pPr indent="0" lvl="0" marL="0" rtl="0" algn="l">
              <a:spcBef>
                <a:spcPts val="0"/>
              </a:spcBef>
              <a:spcAft>
                <a:spcPts val="0"/>
              </a:spcAft>
              <a:buNone/>
            </a:pPr>
            <a:r>
              <a:t/>
            </a:r>
            <a:endParaRPr sz="1200">
              <a:solidFill>
                <a:srgbClr val="222222"/>
              </a:solidFill>
              <a:highlight>
                <a:srgbClr val="FFFFFF"/>
              </a:highlight>
            </a:endParaRPr>
          </a:p>
          <a:p>
            <a:pPr indent="0" lvl="0" marL="0" rtl="0" algn="l">
              <a:spcBef>
                <a:spcPts val="0"/>
              </a:spcBef>
              <a:spcAft>
                <a:spcPts val="0"/>
              </a:spcAft>
              <a:buNone/>
            </a:pPr>
            <a:r>
              <a:rPr lang="en-GB" sz="1200">
                <a:solidFill>
                  <a:srgbClr val="222222"/>
                </a:solidFill>
                <a:highlight>
                  <a:srgbClr val="FFFFFF"/>
                </a:highlight>
              </a:rPr>
              <a:t>Code sharing </a:t>
            </a:r>
            <a:r>
              <a:rPr b="1" lang="en-GB" sz="1200">
                <a:solidFill>
                  <a:srgbClr val="222222"/>
                </a:solidFill>
                <a:highlight>
                  <a:srgbClr val="FFFFFF"/>
                </a:highlight>
              </a:rPr>
              <a:t>is</a:t>
            </a:r>
            <a:r>
              <a:rPr lang="en-GB" sz="1200">
                <a:solidFill>
                  <a:srgbClr val="222222"/>
                </a:solidFill>
                <a:highlight>
                  <a:srgbClr val="FFFFFF"/>
                </a:highlight>
              </a:rPr>
              <a:t> a marketing arrangement in which an airline places its designator code on a flight operated by another airline, and sells tickets for that flight. Airlines throughout the world continue to form </a:t>
            </a:r>
            <a:r>
              <a:rPr b="1" lang="en-GB" sz="1200">
                <a:solidFill>
                  <a:srgbClr val="222222"/>
                </a:solidFill>
                <a:highlight>
                  <a:srgbClr val="FFFFFF"/>
                </a:highlight>
              </a:rPr>
              <a:t>code-share</a:t>
            </a:r>
            <a:r>
              <a:rPr lang="en-GB" sz="1200">
                <a:solidFill>
                  <a:srgbClr val="222222"/>
                </a:solidFill>
                <a:highlight>
                  <a:srgbClr val="FFFFFF"/>
                </a:highlight>
              </a:rPr>
              <a:t> arrangements to strengthen or expand their market presence and competitive ability.</a:t>
            </a:r>
            <a:endParaRPr sz="1200">
              <a:solidFill>
                <a:srgbClr val="222222"/>
              </a:solidFill>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99bc51b7fa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99bc51b7fa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9a8a09b23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9a8a09b23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b="1" lang="en-GB" sz="1300">
                <a:solidFill>
                  <a:schemeClr val="dk1"/>
                </a:solidFill>
                <a:highlight>
                  <a:schemeClr val="lt1"/>
                </a:highlight>
                <a:latin typeface="Georgia"/>
                <a:ea typeface="Georgia"/>
                <a:cs typeface="Georgia"/>
                <a:sym typeface="Georgia"/>
              </a:rPr>
              <a:t>I</a:t>
            </a:r>
            <a:r>
              <a:rPr lang="en-GB" sz="1300">
                <a:solidFill>
                  <a:schemeClr val="dk1"/>
                </a:solidFill>
                <a:highlight>
                  <a:schemeClr val="lt1"/>
                </a:highlight>
                <a:latin typeface="Georgia"/>
                <a:ea typeface="Georgia"/>
                <a:cs typeface="Georgia"/>
                <a:sym typeface="Georgia"/>
              </a:rPr>
              <a:t>n a miles-based program, your earnings are calculated based on the distance travelled. However, in a value-based program, your points are calculated based on the value of the fare purchased by you. When tickets prices fluctuate you may end up spending more, but you will earn more too.</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9a8a09b23d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9a8a09b23d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99bc51b7fa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99bc51b7fa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9a8a09b23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9a8a09b23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9a107c4dbd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9a107c4dbd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https://www.conztanz.com/why-improve-customer-relationship-management-in-the-airline-industry/</a:t>
            </a:r>
            <a:endParaRPr/>
          </a:p>
          <a:p>
            <a:pPr indent="0" lvl="0" marL="0" rtl="0" algn="l">
              <a:spcBef>
                <a:spcPts val="0"/>
              </a:spcBef>
              <a:spcAft>
                <a:spcPts val="0"/>
              </a:spcAft>
              <a:buNone/>
            </a:pPr>
            <a:r>
              <a:rPr lang="en-GB" u="sng">
                <a:solidFill>
                  <a:schemeClr val="hlink"/>
                </a:solidFill>
                <a:hlinkClick r:id="rId2"/>
              </a:rPr>
              <a:t>https://www.techloyce.com/customer-relationship-management-in-airline-industry/</a:t>
            </a:r>
            <a:endParaRPr/>
          </a:p>
          <a:p>
            <a:pPr indent="0" lvl="0" marL="0" rtl="0" algn="l">
              <a:spcBef>
                <a:spcPts val="0"/>
              </a:spcBef>
              <a:spcAft>
                <a:spcPts val="0"/>
              </a:spcAft>
              <a:buNone/>
            </a:pPr>
            <a:r>
              <a:t/>
            </a:r>
            <a:endParaRPr/>
          </a:p>
          <a:p>
            <a:pPr indent="0" lvl="0" marL="0" rtl="0" algn="l">
              <a:lnSpc>
                <a:spcPct val="110000"/>
              </a:lnSpc>
              <a:spcBef>
                <a:spcPts val="800"/>
              </a:spcBef>
              <a:spcAft>
                <a:spcPts val="0"/>
              </a:spcAft>
              <a:buClr>
                <a:schemeClr val="dk1"/>
              </a:buClr>
              <a:buSzPts val="1100"/>
              <a:buFont typeface="Arial"/>
              <a:buNone/>
            </a:pPr>
            <a:r>
              <a:rPr b="1" lang="en-GB" sz="1350">
                <a:solidFill>
                  <a:srgbClr val="333333"/>
                </a:solidFill>
                <a:highlight>
                  <a:srgbClr val="FFFFFF"/>
                </a:highlight>
              </a:rPr>
              <a:t>Enhanced Control across all Departments</a:t>
            </a:r>
            <a:endParaRPr b="1" sz="1350">
              <a:solidFill>
                <a:srgbClr val="333333"/>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lang="en-GB" sz="1200">
                <a:solidFill>
                  <a:srgbClr val="333333"/>
                </a:solidFill>
                <a:highlight>
                  <a:srgbClr val="FFFFFF"/>
                </a:highlight>
              </a:rPr>
              <a:t>There are a number of costs that incur from operations across every department. These usually take the form of material costs, labor costs and operations management. It is important to thoroughly examine all the departments before arriving at any decision. CRM for aviation helps in providing a bird’s- eye view of all the operations across different sectors. This helps to identify any shortcomings and rectify them quickly. CRM is a dynamic software that improves the overall visibility and since it is compatible with a wide range of portable devices, this adds to its functionality factor.</a:t>
            </a:r>
            <a:endParaRPr sz="1200">
              <a:solidFill>
                <a:srgbClr val="333333"/>
              </a:solidFill>
              <a:highlight>
                <a:srgbClr val="FFFFFF"/>
              </a:highlight>
            </a:endParaRPr>
          </a:p>
          <a:p>
            <a:pPr indent="0" lvl="0" marL="0" rtl="0" algn="l">
              <a:lnSpc>
                <a:spcPct val="110000"/>
              </a:lnSpc>
              <a:spcBef>
                <a:spcPts val="800"/>
              </a:spcBef>
              <a:spcAft>
                <a:spcPts val="0"/>
              </a:spcAft>
              <a:buClr>
                <a:schemeClr val="dk1"/>
              </a:buClr>
              <a:buSzPts val="1100"/>
              <a:buFont typeface="Arial"/>
              <a:buNone/>
            </a:pPr>
            <a:r>
              <a:rPr b="1" lang="en-GB" sz="1350">
                <a:solidFill>
                  <a:srgbClr val="333333"/>
                </a:solidFill>
                <a:highlight>
                  <a:srgbClr val="FFFFFF"/>
                </a:highlight>
              </a:rPr>
              <a:t>Data Security</a:t>
            </a:r>
            <a:endParaRPr b="1" sz="1350">
              <a:solidFill>
                <a:srgbClr val="333333"/>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lang="en-GB" sz="1200">
                <a:solidFill>
                  <a:srgbClr val="333333"/>
                </a:solidFill>
                <a:highlight>
                  <a:srgbClr val="FFFFFF"/>
                </a:highlight>
              </a:rPr>
              <a:t>In the aviation sector, it is highly imperative that the data remains confidential and secure. CRM software for aviation industry is designed to give users a high level of trustworthiness. There are tools which give certain users the permission to view company’s data. Further, other benefits that can be taken advantage of are ease with which maintenance can be performed, use of a single data protection mechanism for the entire data environment and detect impending threat on the basis of relative changes.  With the use of CRM, aviation industry is able to streamline all its activities and provide best customer service.</a:t>
            </a:r>
            <a:endParaRPr sz="1200">
              <a:solidFill>
                <a:srgbClr val="333333"/>
              </a:solidFill>
              <a:highlight>
                <a:srgbClr val="FFFFFF"/>
              </a:highlight>
            </a:endParaRPr>
          </a:p>
          <a:p>
            <a:pPr indent="0" lvl="0" marL="0" rtl="0" algn="l">
              <a:lnSpc>
                <a:spcPct val="110000"/>
              </a:lnSpc>
              <a:spcBef>
                <a:spcPts val="800"/>
              </a:spcBef>
              <a:spcAft>
                <a:spcPts val="0"/>
              </a:spcAft>
              <a:buClr>
                <a:schemeClr val="dk1"/>
              </a:buClr>
              <a:buSzPts val="1100"/>
              <a:buFont typeface="Arial"/>
              <a:buNone/>
            </a:pPr>
            <a:r>
              <a:rPr b="1" lang="en-GB" sz="1350">
                <a:solidFill>
                  <a:srgbClr val="333333"/>
                </a:solidFill>
                <a:highlight>
                  <a:srgbClr val="FFFFFF"/>
                </a:highlight>
              </a:rPr>
              <a:t>Process Automation</a:t>
            </a:r>
            <a:endParaRPr b="1" sz="1350">
              <a:solidFill>
                <a:srgbClr val="333333"/>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lang="en-GB" sz="1200">
                <a:solidFill>
                  <a:srgbClr val="333333"/>
                </a:solidFill>
                <a:highlight>
                  <a:srgbClr val="FFFFFF"/>
                </a:highlight>
              </a:rPr>
              <a:t>The overall goal of the aviation sector is to cut down on irrelevant steps and improve productivity. CRM software automates the entire process which facilitates to control key business functions such as cost, operation and maintenance. The constant changes in configuration are easily dealt with and it doesn’t require a dedicated system to achieve each mission successfully.</a:t>
            </a:r>
            <a:endParaRPr sz="1200">
              <a:solidFill>
                <a:srgbClr val="333333"/>
              </a:solidFill>
              <a:highlight>
                <a:srgbClr val="FFFFFF"/>
              </a:highlight>
            </a:endParaRPr>
          </a:p>
          <a:p>
            <a:pPr indent="0" lvl="0" marL="0" rtl="0" algn="l">
              <a:spcBef>
                <a:spcPts val="8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9a107c4db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9a107c4db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9a107c4db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9a107c4db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222222"/>
                </a:solidFill>
                <a:highlight>
                  <a:srgbClr val="FFFFFF"/>
                </a:highlight>
              </a:rPr>
              <a:t>Emirates</a:t>
            </a:r>
            <a:r>
              <a:rPr lang="en-GB" sz="1200">
                <a:solidFill>
                  <a:srgbClr val="222222"/>
                </a:solidFill>
                <a:highlight>
                  <a:srgbClr val="FFFFFF"/>
                </a:highlight>
              </a:rPr>
              <a:t>, the world's third-largest airline by scheduled revenue passenger-kilometers flown and number of international passengers carried was founded in 1985 by the royal family of Dubai. The airline's first flight was from Dubai to Karachi, Pakistan in October of that year.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9a107c4dbd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9a107c4dbd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700" u="sng">
                <a:solidFill>
                  <a:schemeClr val="hlink"/>
                </a:solidFill>
                <a:hlinkClick r:id="rId2"/>
              </a:rPr>
              <a:t>https://www.slideshare.net/shubhravc/customer-relationship-management-of-emirates</a:t>
            </a:r>
            <a:endParaRPr sz="700">
              <a:solidFill>
                <a:schemeClr val="dk1"/>
              </a:solidFill>
            </a:endParaRPr>
          </a:p>
          <a:p>
            <a:pPr indent="0" lvl="0" marL="0" rtl="0" algn="l">
              <a:spcBef>
                <a:spcPts val="0"/>
              </a:spcBef>
              <a:spcAft>
                <a:spcPts val="0"/>
              </a:spcAft>
              <a:buClr>
                <a:schemeClr val="dk1"/>
              </a:buClr>
              <a:buSzPts val="1100"/>
              <a:buFont typeface="Arial"/>
              <a:buNone/>
            </a:pPr>
            <a:r>
              <a:t/>
            </a:r>
            <a:endParaRPr sz="700">
              <a:solidFill>
                <a:schemeClr val="dk1"/>
              </a:solidFill>
            </a:endParaRPr>
          </a:p>
          <a:p>
            <a:pPr indent="0" lvl="0" marL="0" rtl="0" algn="l">
              <a:spcBef>
                <a:spcPts val="0"/>
              </a:spcBef>
              <a:spcAft>
                <a:spcPts val="0"/>
              </a:spcAft>
              <a:buClr>
                <a:schemeClr val="dk1"/>
              </a:buClr>
              <a:buSzPts val="1100"/>
              <a:buFont typeface="Arial"/>
              <a:buNone/>
            </a:pPr>
            <a:r>
              <a:rPr lang="en-GB" sz="700">
                <a:solidFill>
                  <a:schemeClr val="dk1"/>
                </a:solidFill>
              </a:rPr>
              <a:t>Explain:</a:t>
            </a:r>
            <a:endParaRPr sz="700">
              <a:solidFill>
                <a:schemeClr val="dk1"/>
              </a:solidFill>
            </a:endParaRPr>
          </a:p>
          <a:p>
            <a:pPr indent="0" lvl="0" marL="0" rtl="0" algn="l">
              <a:spcBef>
                <a:spcPts val="0"/>
              </a:spcBef>
              <a:spcAft>
                <a:spcPts val="0"/>
              </a:spcAft>
              <a:buClr>
                <a:schemeClr val="dk1"/>
              </a:buClr>
              <a:buSzPts val="1100"/>
              <a:buFont typeface="Arial"/>
              <a:buNone/>
            </a:pPr>
            <a:r>
              <a:rPr lang="en-GB" sz="700">
                <a:solidFill>
                  <a:schemeClr val="dk1"/>
                </a:solidFill>
              </a:rPr>
              <a:t>1.</a:t>
            </a:r>
            <a:r>
              <a:rPr lang="en-GB" sz="1200">
                <a:solidFill>
                  <a:schemeClr val="dk1"/>
                </a:solidFill>
                <a:highlight>
                  <a:schemeClr val="lt1"/>
                </a:highlight>
              </a:rPr>
              <a:t>It allows the airline’s cabin crew to see which previous trips a passenger has taken with the carrier and based on this, knows their food, wine, and seating preferences, or any issues a customer had during their travels.</a:t>
            </a:r>
            <a:endParaRPr sz="1200">
              <a:solidFill>
                <a:schemeClr val="dk1"/>
              </a:solidFill>
              <a:highlight>
                <a:schemeClr val="lt1"/>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9a5c0e63b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9a5c0e63b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
              <a:t>Skywards:</a:t>
            </a:r>
            <a:endParaRPr sz="300"/>
          </a:p>
          <a:p>
            <a:pPr indent="-323850" lvl="1" marL="914400" rtl="0" algn="just">
              <a:lnSpc>
                <a:spcPct val="115000"/>
              </a:lnSpc>
              <a:spcBef>
                <a:spcPts val="0"/>
              </a:spcBef>
              <a:spcAft>
                <a:spcPts val="0"/>
              </a:spcAft>
              <a:buClr>
                <a:schemeClr val="dk1"/>
              </a:buClr>
              <a:buSzPts val="1500"/>
              <a:buFont typeface="Calibri"/>
              <a:buChar char="○"/>
            </a:pPr>
            <a:r>
              <a:rPr lang="en-GB" sz="1500">
                <a:solidFill>
                  <a:schemeClr val="dk1"/>
                </a:solidFill>
                <a:highlight>
                  <a:schemeClr val="lt1"/>
                </a:highlight>
                <a:latin typeface="Calibri"/>
                <a:ea typeface="Calibri"/>
                <a:cs typeface="Calibri"/>
                <a:sym typeface="Calibri"/>
              </a:rPr>
              <a:t>Membership in Skywards gives the traveler or customer the chance to earn and spend accumulated Miles with Emirates and a wide selection of partners and enhances their travel experience with benefits and services that make every trip more rewarding.</a:t>
            </a:r>
            <a:endParaRPr sz="1500">
              <a:solidFill>
                <a:schemeClr val="dk1"/>
              </a:solidFill>
              <a:highlight>
                <a:schemeClr val="lt1"/>
              </a:highlight>
              <a:latin typeface="Calibri"/>
              <a:ea typeface="Calibri"/>
              <a:cs typeface="Calibri"/>
              <a:sym typeface="Calibri"/>
            </a:endParaRPr>
          </a:p>
          <a:p>
            <a:pPr indent="-323850" lvl="1" marL="914400" rtl="0" algn="just">
              <a:lnSpc>
                <a:spcPct val="115000"/>
              </a:lnSpc>
              <a:spcBef>
                <a:spcPts val="0"/>
              </a:spcBef>
              <a:spcAft>
                <a:spcPts val="0"/>
              </a:spcAft>
              <a:buClr>
                <a:schemeClr val="dk1"/>
              </a:buClr>
              <a:buSzPts val="1500"/>
              <a:buFont typeface="Calibri"/>
              <a:buChar char="○"/>
            </a:pPr>
            <a:r>
              <a:rPr lang="en-GB" sz="1500">
                <a:solidFill>
                  <a:schemeClr val="dk1"/>
                </a:solidFill>
                <a:highlight>
                  <a:schemeClr val="lt1"/>
                </a:highlight>
                <a:latin typeface="Calibri"/>
                <a:ea typeface="Calibri"/>
                <a:cs typeface="Calibri"/>
                <a:sym typeface="Calibri"/>
              </a:rPr>
              <a:t>Skywards Miles are calculated using four basic inputs: route, fare type, class, and tier.</a:t>
            </a:r>
            <a:endParaRPr sz="1500">
              <a:solidFill>
                <a:schemeClr val="dk1"/>
              </a:solidFill>
              <a:highlight>
                <a:schemeClr val="lt1"/>
              </a:highlight>
              <a:latin typeface="Calibri"/>
              <a:ea typeface="Calibri"/>
              <a:cs typeface="Calibri"/>
              <a:sym typeface="Calibri"/>
            </a:endParaRPr>
          </a:p>
          <a:p>
            <a:pPr indent="0" lvl="0" marL="0" rtl="0" algn="l">
              <a:spcBef>
                <a:spcPts val="1600"/>
              </a:spcBef>
              <a:spcAft>
                <a:spcPts val="0"/>
              </a:spcAft>
              <a:buNone/>
            </a:pPr>
            <a:r>
              <a:t/>
            </a:r>
            <a:endParaRPr sz="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9a5c0e63b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9a5c0e63b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0" name="Shape 10"/>
        <p:cNvGrpSpPr/>
        <p:nvPr/>
      </p:nvGrpSpPr>
      <p:grpSpPr>
        <a:xfrm>
          <a:off x="0" y="0"/>
          <a:ext cx="0" cy="0"/>
          <a:chOff x="0" y="0"/>
          <a:chExt cx="0" cy="0"/>
        </a:xfrm>
      </p:grpSpPr>
      <p:grpSp>
        <p:nvGrpSpPr>
          <p:cNvPr id="11" name="Google Shape;11;p2"/>
          <p:cNvGrpSpPr/>
          <p:nvPr/>
        </p:nvGrpSpPr>
        <p:grpSpPr>
          <a:xfrm>
            <a:off x="6098378" y="5"/>
            <a:ext cx="3045625" cy="2030570"/>
            <a:chOff x="6098378" y="5"/>
            <a:chExt cx="3045625" cy="2030570"/>
          </a:xfrm>
        </p:grpSpPr>
        <p:sp>
          <p:nvSpPr>
            <p:cNvPr id="12" name="Google Shape;12;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8" name="Google Shape;18;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9" name="Google Shape;19;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20" name="Google Shape;20;p2"/>
          <p:cNvPicPr preferRelativeResize="0"/>
          <p:nvPr/>
        </p:nvPicPr>
        <p:blipFill>
          <a:blip r:embed="rId2">
            <a:alphaModFix/>
          </a:blip>
          <a:stretch>
            <a:fillRect/>
          </a:stretch>
        </p:blipFill>
        <p:spPr>
          <a:xfrm>
            <a:off x="3587600" y="0"/>
            <a:ext cx="5556400"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2" name="Shape 72"/>
        <p:cNvGrpSpPr/>
        <p:nvPr/>
      </p:nvGrpSpPr>
      <p:grpSpPr>
        <a:xfrm>
          <a:off x="0" y="0"/>
          <a:ext cx="0" cy="0"/>
          <a:chOff x="0" y="0"/>
          <a:chExt cx="0" cy="0"/>
        </a:xfrm>
      </p:grpSpPr>
      <p:grpSp>
        <p:nvGrpSpPr>
          <p:cNvPr id="73" name="Google Shape;73;p11"/>
          <p:cNvGrpSpPr/>
          <p:nvPr/>
        </p:nvGrpSpPr>
        <p:grpSpPr>
          <a:xfrm>
            <a:off x="6098378" y="5"/>
            <a:ext cx="3045625" cy="2030570"/>
            <a:chOff x="6098378" y="5"/>
            <a:chExt cx="3045625" cy="2030570"/>
          </a:xfrm>
        </p:grpSpPr>
        <p:sp>
          <p:nvSpPr>
            <p:cNvPr id="74" name="Google Shape;74;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80" name="Google Shape;80;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81" name="Google Shape;81;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 name="Shape 82"/>
        <p:cNvGrpSpPr/>
        <p:nvPr/>
      </p:nvGrpSpPr>
      <p:grpSpPr>
        <a:xfrm>
          <a:off x="0" y="0"/>
          <a:ext cx="0" cy="0"/>
          <a:chOff x="0" y="0"/>
          <a:chExt cx="0" cy="0"/>
        </a:xfrm>
      </p:grpSpPr>
      <p:sp>
        <p:nvSpPr>
          <p:cNvPr id="83" name="Google Shape;83;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1" name="Shape 21"/>
        <p:cNvGrpSpPr/>
        <p:nvPr/>
      </p:nvGrpSpPr>
      <p:grpSpPr>
        <a:xfrm>
          <a:off x="0" y="0"/>
          <a:ext cx="0" cy="0"/>
          <a:chOff x="0" y="0"/>
          <a:chExt cx="0" cy="0"/>
        </a:xfrm>
      </p:grpSpPr>
      <p:grpSp>
        <p:nvGrpSpPr>
          <p:cNvPr id="22" name="Google Shape;22;p3"/>
          <p:cNvGrpSpPr/>
          <p:nvPr/>
        </p:nvGrpSpPr>
        <p:grpSpPr>
          <a:xfrm>
            <a:off x="6098378" y="5"/>
            <a:ext cx="3045625" cy="2030570"/>
            <a:chOff x="6098378" y="5"/>
            <a:chExt cx="3045625" cy="2030570"/>
          </a:xfrm>
        </p:grpSpPr>
        <p:sp>
          <p:nvSpPr>
            <p:cNvPr id="23" name="Google Shape;23;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9" name="Google Shape;29;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grpSp>
        <p:nvGrpSpPr>
          <p:cNvPr id="31" name="Google Shape;31;p4"/>
          <p:cNvGrpSpPr/>
          <p:nvPr/>
        </p:nvGrpSpPr>
        <p:grpSpPr>
          <a:xfrm>
            <a:off x="0" y="3903669"/>
            <a:ext cx="9144000" cy="1239925"/>
            <a:chOff x="0" y="3903669"/>
            <a:chExt cx="9144000" cy="1239925"/>
          </a:xfrm>
        </p:grpSpPr>
        <p:sp>
          <p:nvSpPr>
            <p:cNvPr id="32" name="Google Shape;32;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9" name="Google Shape;39;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40" name="Google Shape;40;p4"/>
          <p:cNvPicPr preferRelativeResize="0"/>
          <p:nvPr/>
        </p:nvPicPr>
        <p:blipFill>
          <a:blip r:embed="rId2">
            <a:alphaModFix/>
          </a:blip>
          <a:stretch>
            <a:fillRect/>
          </a:stretch>
        </p:blipFill>
        <p:spPr>
          <a:xfrm>
            <a:off x="7513125" y="3916875"/>
            <a:ext cx="1630875" cy="100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3" name="Google Shape;43;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4" name="Google Shape;44;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5" name="Google Shape;45;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8" name="Google Shape;48;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 name="Shape 49"/>
        <p:cNvGrpSpPr/>
        <p:nvPr/>
      </p:nvGrpSpPr>
      <p:grpSpPr>
        <a:xfrm>
          <a:off x="0" y="0"/>
          <a:ext cx="0" cy="0"/>
          <a:chOff x="0" y="0"/>
          <a:chExt cx="0" cy="0"/>
        </a:xfrm>
      </p:grpSpPr>
      <p:sp>
        <p:nvSpPr>
          <p:cNvPr id="50" name="Google Shape;5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1" name="Google Shape;51;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52" name="Google Shape;52;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3" name="Shape 53"/>
        <p:cNvGrpSpPr/>
        <p:nvPr/>
      </p:nvGrpSpPr>
      <p:grpSpPr>
        <a:xfrm>
          <a:off x="0" y="0"/>
          <a:ext cx="0" cy="0"/>
          <a:chOff x="0" y="0"/>
          <a:chExt cx="0" cy="0"/>
        </a:xfrm>
      </p:grpSpPr>
      <p:grpSp>
        <p:nvGrpSpPr>
          <p:cNvPr id="54" name="Google Shape;54;p8"/>
          <p:cNvGrpSpPr/>
          <p:nvPr/>
        </p:nvGrpSpPr>
        <p:grpSpPr>
          <a:xfrm>
            <a:off x="6098378" y="5"/>
            <a:ext cx="3045625" cy="2030570"/>
            <a:chOff x="6098378" y="5"/>
            <a:chExt cx="3045625" cy="2030570"/>
          </a:xfrm>
        </p:grpSpPr>
        <p:sp>
          <p:nvSpPr>
            <p:cNvPr id="55" name="Google Shape;55;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61" name="Google Shape;61;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 name="Google Shape;64;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5" name="Google Shape;65;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6" name="Google Shape;66;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7" name="Google Shape;6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8" name="Google Shape;68;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 name="Shape 69"/>
        <p:cNvGrpSpPr/>
        <p:nvPr/>
      </p:nvGrpSpPr>
      <p:grpSpPr>
        <a:xfrm>
          <a:off x="0" y="0"/>
          <a:ext cx="0" cy="0"/>
          <a:chOff x="0" y="0"/>
          <a:chExt cx="0" cy="0"/>
        </a:xfrm>
      </p:grpSpPr>
      <p:sp>
        <p:nvSpPr>
          <p:cNvPr id="70" name="Google Shape;70;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71" name="Google Shape;71;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pic>
        <p:nvPicPr>
          <p:cNvPr id="9" name="Google Shape;9;p1"/>
          <p:cNvPicPr preferRelativeResize="0"/>
          <p:nvPr/>
        </p:nvPicPr>
        <p:blipFill>
          <a:blip r:embed="rId1">
            <a:alphaModFix/>
          </a:blip>
          <a:stretch>
            <a:fillRect/>
          </a:stretch>
        </p:blipFill>
        <p:spPr>
          <a:xfrm>
            <a:off x="7513125" y="4328075"/>
            <a:ext cx="1630875" cy="8154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26.png"/><Relationship Id="rId7" Type="http://schemas.openxmlformats.org/officeDocument/2006/relationships/image" Target="../media/image29.png"/><Relationship Id="rId8"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huify.com/blog/acquisition-vs-retention-customer-lifetime-valu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www.scielo.br/scielo.php?script=sci_arttext&amp;pid=S1808-2386201800020010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ctrTitle"/>
          </p:nvPr>
        </p:nvSpPr>
        <p:spPr>
          <a:xfrm>
            <a:off x="4342525" y="320275"/>
            <a:ext cx="4260300" cy="92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Airlines Industry</a:t>
            </a:r>
            <a:endParaRPr/>
          </a:p>
        </p:txBody>
      </p:sp>
      <p:sp>
        <p:nvSpPr>
          <p:cNvPr id="89" name="Google Shape;89;p13"/>
          <p:cNvSpPr txBox="1"/>
          <p:nvPr>
            <p:ph idx="1" type="subTitle"/>
          </p:nvPr>
        </p:nvSpPr>
        <p:spPr>
          <a:xfrm>
            <a:off x="311700" y="2571750"/>
            <a:ext cx="8520600" cy="23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Presented by:</a:t>
            </a:r>
            <a:endParaRPr sz="2000"/>
          </a:p>
          <a:p>
            <a:pPr indent="0" lvl="0" marL="0" rtl="0" algn="l">
              <a:spcBef>
                <a:spcPts val="0"/>
              </a:spcBef>
              <a:spcAft>
                <a:spcPts val="0"/>
              </a:spcAft>
              <a:buNone/>
            </a:pPr>
            <a:r>
              <a:rPr lang="en-GB" sz="2000"/>
              <a:t> </a:t>
            </a:r>
            <a:endParaRPr sz="2000"/>
          </a:p>
          <a:p>
            <a:pPr indent="0" lvl="0" marL="0" rtl="0" algn="l">
              <a:spcBef>
                <a:spcPts val="0"/>
              </a:spcBef>
              <a:spcAft>
                <a:spcPts val="0"/>
              </a:spcAft>
              <a:buNone/>
            </a:pPr>
            <a:r>
              <a:rPr lang="en-GB" sz="2000"/>
              <a:t>Alisha Anand (2)</a:t>
            </a:r>
            <a:endParaRPr sz="2000"/>
          </a:p>
          <a:p>
            <a:pPr indent="0" lvl="0" marL="0" rtl="0" algn="l">
              <a:spcBef>
                <a:spcPts val="0"/>
              </a:spcBef>
              <a:spcAft>
                <a:spcPts val="0"/>
              </a:spcAft>
              <a:buNone/>
            </a:pPr>
            <a:r>
              <a:rPr lang="en-GB" sz="2000"/>
              <a:t>Chandni Goyal (5)</a:t>
            </a:r>
            <a:endParaRPr sz="2000"/>
          </a:p>
          <a:p>
            <a:pPr indent="0" lvl="0" marL="0" rtl="0" algn="l">
              <a:spcBef>
                <a:spcPts val="0"/>
              </a:spcBef>
              <a:spcAft>
                <a:spcPts val="0"/>
              </a:spcAft>
              <a:buNone/>
            </a:pPr>
            <a:r>
              <a:rPr lang="en-GB" sz="2000"/>
              <a:t>Rasika Kumbhar (11)</a:t>
            </a:r>
            <a:endParaRPr sz="2000"/>
          </a:p>
          <a:p>
            <a:pPr indent="0" lvl="0" marL="0" rtl="0" algn="l">
              <a:spcBef>
                <a:spcPts val="0"/>
              </a:spcBef>
              <a:spcAft>
                <a:spcPts val="0"/>
              </a:spcAft>
              <a:buNone/>
            </a:pPr>
            <a:r>
              <a:rPr lang="en-GB" sz="2000"/>
              <a:t>Priya Sharma (14)</a:t>
            </a:r>
            <a:endParaRPr sz="2000"/>
          </a:p>
          <a:p>
            <a:pPr indent="0" lvl="0" marL="0" rtl="0" algn="l">
              <a:spcBef>
                <a:spcPts val="0"/>
              </a:spcBef>
              <a:spcAft>
                <a:spcPts val="0"/>
              </a:spcAft>
              <a:buNone/>
            </a:pPr>
            <a:r>
              <a:rPr lang="en-GB" sz="2000"/>
              <a:t>Vithika Singh (20)</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2"/>
          <p:cNvSpPr txBox="1"/>
          <p:nvPr>
            <p:ph type="title"/>
          </p:nvPr>
        </p:nvSpPr>
        <p:spPr>
          <a:xfrm>
            <a:off x="311700" y="145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Other CRM implementations</a:t>
            </a:r>
            <a:endParaRPr/>
          </a:p>
        </p:txBody>
      </p:sp>
      <p:sp>
        <p:nvSpPr>
          <p:cNvPr id="219" name="Google Shape;219;p22"/>
          <p:cNvSpPr txBox="1"/>
          <p:nvPr>
            <p:ph idx="1" type="body"/>
          </p:nvPr>
        </p:nvSpPr>
        <p:spPr>
          <a:xfrm>
            <a:off x="311700" y="792800"/>
            <a:ext cx="8520600" cy="1419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Calibri"/>
              <a:buChar char="●"/>
            </a:pPr>
            <a:r>
              <a:rPr lang="en-GB" sz="1600">
                <a:solidFill>
                  <a:srgbClr val="000000"/>
                </a:solidFill>
                <a:latin typeface="Calibri"/>
                <a:ea typeface="Calibri"/>
                <a:cs typeface="Calibri"/>
                <a:sym typeface="Calibri"/>
              </a:rPr>
              <a:t>E-Services tools</a:t>
            </a:r>
            <a:endParaRPr sz="1600">
              <a:solidFill>
                <a:srgbClr val="000000"/>
              </a:solidFill>
              <a:latin typeface="Calibri"/>
              <a:ea typeface="Calibri"/>
              <a:cs typeface="Calibri"/>
              <a:sym typeface="Calibri"/>
            </a:endParaRPr>
          </a:p>
          <a:p>
            <a:pPr indent="-330200" lvl="0" marL="457200" rtl="0" algn="l">
              <a:spcBef>
                <a:spcPts val="0"/>
              </a:spcBef>
              <a:spcAft>
                <a:spcPts val="0"/>
              </a:spcAft>
              <a:buClr>
                <a:srgbClr val="000000"/>
              </a:buClr>
              <a:buSzPts val="1600"/>
              <a:buFont typeface="Calibri"/>
              <a:buChar char="●"/>
            </a:pPr>
            <a:r>
              <a:rPr lang="en-GB" sz="1600">
                <a:solidFill>
                  <a:srgbClr val="000000"/>
                </a:solidFill>
                <a:latin typeface="Calibri"/>
                <a:ea typeface="Calibri"/>
                <a:cs typeface="Calibri"/>
                <a:sym typeface="Calibri"/>
              </a:rPr>
              <a:t>E-Claims</a:t>
            </a:r>
            <a:endParaRPr sz="1600">
              <a:solidFill>
                <a:srgbClr val="000000"/>
              </a:solidFill>
              <a:latin typeface="Calibri"/>
              <a:ea typeface="Calibri"/>
              <a:cs typeface="Calibri"/>
              <a:sym typeface="Calibri"/>
            </a:endParaRPr>
          </a:p>
          <a:p>
            <a:pPr indent="-330200" lvl="0" marL="457200" rtl="0" algn="l">
              <a:spcBef>
                <a:spcPts val="0"/>
              </a:spcBef>
              <a:spcAft>
                <a:spcPts val="0"/>
              </a:spcAft>
              <a:buClr>
                <a:srgbClr val="000000"/>
              </a:buClr>
              <a:buSzPts val="1600"/>
              <a:buFont typeface="Calibri"/>
              <a:buChar char="●"/>
            </a:pPr>
            <a:r>
              <a:rPr lang="en-GB" sz="1600">
                <a:solidFill>
                  <a:srgbClr val="000000"/>
                </a:solidFill>
                <a:latin typeface="Calibri"/>
                <a:ea typeface="Calibri"/>
                <a:cs typeface="Calibri"/>
                <a:sym typeface="Calibri"/>
              </a:rPr>
              <a:t>E-Services guide tour</a:t>
            </a:r>
            <a:endParaRPr sz="1600">
              <a:solidFill>
                <a:srgbClr val="000000"/>
              </a:solidFill>
              <a:latin typeface="Calibri"/>
              <a:ea typeface="Calibri"/>
              <a:cs typeface="Calibri"/>
              <a:sym typeface="Calibri"/>
            </a:endParaRPr>
          </a:p>
          <a:p>
            <a:pPr indent="-330200" lvl="0" marL="457200" rtl="0" algn="l">
              <a:spcBef>
                <a:spcPts val="0"/>
              </a:spcBef>
              <a:spcAft>
                <a:spcPts val="0"/>
              </a:spcAft>
              <a:buClr>
                <a:srgbClr val="000000"/>
              </a:buClr>
              <a:buSzPts val="1600"/>
              <a:buFont typeface="Calibri"/>
              <a:buChar char="●"/>
            </a:pPr>
            <a:r>
              <a:rPr lang="en-GB" sz="1600">
                <a:solidFill>
                  <a:srgbClr val="000000"/>
                </a:solidFill>
                <a:latin typeface="Calibri"/>
                <a:ea typeface="Calibri"/>
                <a:cs typeface="Calibri"/>
                <a:sym typeface="Calibri"/>
              </a:rPr>
              <a:t>E-Newsletter</a:t>
            </a:r>
            <a:endParaRPr sz="1600">
              <a:solidFill>
                <a:srgbClr val="000000"/>
              </a:solidFill>
              <a:latin typeface="Calibri"/>
              <a:ea typeface="Calibri"/>
              <a:cs typeface="Calibri"/>
              <a:sym typeface="Calibri"/>
            </a:endParaRPr>
          </a:p>
        </p:txBody>
      </p:sp>
      <p:sp>
        <p:nvSpPr>
          <p:cNvPr id="220" name="Google Shape;220;p22"/>
          <p:cNvSpPr txBox="1"/>
          <p:nvPr/>
        </p:nvSpPr>
        <p:spPr>
          <a:xfrm>
            <a:off x="351750" y="2212100"/>
            <a:ext cx="8440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800">
                <a:solidFill>
                  <a:schemeClr val="dk1"/>
                </a:solidFill>
              </a:rPr>
              <a:t>Extra Airline benefits</a:t>
            </a:r>
            <a:endParaRPr sz="2800">
              <a:solidFill>
                <a:schemeClr val="dk1"/>
              </a:solidFill>
            </a:endParaRPr>
          </a:p>
        </p:txBody>
      </p:sp>
      <p:sp>
        <p:nvSpPr>
          <p:cNvPr id="221" name="Google Shape;221;p22"/>
          <p:cNvSpPr txBox="1"/>
          <p:nvPr/>
        </p:nvSpPr>
        <p:spPr>
          <a:xfrm>
            <a:off x="431625" y="2784800"/>
            <a:ext cx="6426300" cy="1870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Calibri"/>
              <a:buChar char="●"/>
            </a:pPr>
            <a:r>
              <a:rPr lang="en-GB" sz="1600">
                <a:latin typeface="Calibri"/>
                <a:ea typeface="Calibri"/>
                <a:cs typeface="Calibri"/>
                <a:sym typeface="Calibri"/>
              </a:rPr>
              <a:t>Special meals</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Char char="●"/>
            </a:pPr>
            <a:r>
              <a:rPr lang="en-GB" sz="1600">
                <a:latin typeface="Calibri"/>
                <a:ea typeface="Calibri"/>
                <a:cs typeface="Calibri"/>
                <a:sym typeface="Calibri"/>
              </a:rPr>
              <a:t>Chauffeur drive</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Char char="●"/>
            </a:pPr>
            <a:r>
              <a:rPr lang="en-GB" sz="1600">
                <a:latin typeface="Calibri"/>
                <a:ea typeface="Calibri"/>
                <a:cs typeface="Calibri"/>
                <a:sym typeface="Calibri"/>
              </a:rPr>
              <a:t>Fast track</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Char char="●"/>
            </a:pPr>
            <a:r>
              <a:rPr lang="en-GB" sz="1600">
                <a:latin typeface="Calibri"/>
                <a:ea typeface="Calibri"/>
                <a:cs typeface="Calibri"/>
                <a:sym typeface="Calibri"/>
              </a:rPr>
              <a:t>Dubai visa service</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Char char="●"/>
            </a:pPr>
            <a:r>
              <a:rPr lang="en-GB" sz="1600">
                <a:latin typeface="Calibri"/>
                <a:ea typeface="Calibri"/>
                <a:cs typeface="Calibri"/>
                <a:sym typeface="Calibri"/>
              </a:rPr>
              <a:t>Stopover service</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Char char="●"/>
            </a:pPr>
            <a:r>
              <a:rPr lang="en-GB" sz="1600">
                <a:latin typeface="Calibri"/>
                <a:ea typeface="Calibri"/>
                <a:cs typeface="Calibri"/>
                <a:sym typeface="Calibri"/>
              </a:rPr>
              <a:t>Hotel booking </a:t>
            </a:r>
            <a:r>
              <a:rPr lang="en-GB" sz="1600">
                <a:latin typeface="Calibri"/>
                <a:ea typeface="Calibri"/>
                <a:cs typeface="Calibri"/>
                <a:sym typeface="Calibri"/>
              </a:rPr>
              <a:t>functionality</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Char char="●"/>
            </a:pPr>
            <a:r>
              <a:rPr lang="en-GB" sz="1600">
                <a:latin typeface="Calibri"/>
                <a:ea typeface="Calibri"/>
                <a:cs typeface="Calibri"/>
                <a:sym typeface="Calibri"/>
              </a:rPr>
              <a:t>Unaccompanied</a:t>
            </a:r>
            <a:r>
              <a:rPr lang="en-GB" sz="1600">
                <a:latin typeface="Calibri"/>
                <a:ea typeface="Calibri"/>
                <a:cs typeface="Calibri"/>
                <a:sym typeface="Calibri"/>
              </a:rPr>
              <a:t> young passengers</a:t>
            </a:r>
            <a:endParaRPr sz="16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Indigo Airlines</a:t>
            </a:r>
            <a:endParaRPr/>
          </a:p>
        </p:txBody>
      </p:sp>
      <p:sp>
        <p:nvSpPr>
          <p:cNvPr id="227" name="Google Shape;227;p2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1600">
                <a:solidFill>
                  <a:srgbClr val="222222"/>
                </a:solidFill>
                <a:highlight>
                  <a:srgbClr val="FFFFFF"/>
                </a:highlight>
                <a:latin typeface="Calibri"/>
                <a:ea typeface="Calibri"/>
                <a:cs typeface="Calibri"/>
                <a:sym typeface="Calibri"/>
              </a:rPr>
              <a:t>IndiGo commenced operations on 4 August 2006. Zoomtra.com is an authorized partner of Indigo Airlines. Primarily operate in India’s domestic air travel market as a low-cost carrier. IndiGo is India’s largest passenger airline with a market share of 60.4% as of July, 2020. Fleet of 275 aircraft today serving  22 cities within India with 188 daily flights. </a:t>
            </a:r>
            <a:endParaRPr sz="1600">
              <a:solidFill>
                <a:srgbClr val="222222"/>
              </a:solidFill>
              <a:highlight>
                <a:srgbClr val="FFFFFF"/>
              </a:highlight>
              <a:latin typeface="Calibri"/>
              <a:ea typeface="Calibri"/>
              <a:cs typeface="Calibri"/>
              <a:sym typeface="Calibri"/>
            </a:endParaRPr>
          </a:p>
        </p:txBody>
      </p:sp>
      <p:sp>
        <p:nvSpPr>
          <p:cNvPr id="228" name="Google Shape;228;p23"/>
          <p:cNvSpPr/>
          <p:nvPr/>
        </p:nvSpPr>
        <p:spPr>
          <a:xfrm>
            <a:off x="2727550" y="2732700"/>
            <a:ext cx="2084400" cy="528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900">
                <a:solidFill>
                  <a:srgbClr val="FFFFFF"/>
                </a:solidFill>
              </a:rPr>
              <a:t>Indigo</a:t>
            </a:r>
            <a:endParaRPr sz="1900">
              <a:solidFill>
                <a:srgbClr val="FFFFFF"/>
              </a:solidFill>
            </a:endParaRPr>
          </a:p>
        </p:txBody>
      </p:sp>
      <p:sp>
        <p:nvSpPr>
          <p:cNvPr id="229" name="Google Shape;229;p23"/>
          <p:cNvSpPr/>
          <p:nvPr/>
        </p:nvSpPr>
        <p:spPr>
          <a:xfrm>
            <a:off x="1190875" y="3937350"/>
            <a:ext cx="1461900" cy="473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On-time</a:t>
            </a:r>
            <a:endParaRPr>
              <a:solidFill>
                <a:srgbClr val="FFFFFF"/>
              </a:solidFill>
            </a:endParaRPr>
          </a:p>
        </p:txBody>
      </p:sp>
      <p:sp>
        <p:nvSpPr>
          <p:cNvPr id="230" name="Google Shape;230;p23"/>
          <p:cNvSpPr/>
          <p:nvPr/>
        </p:nvSpPr>
        <p:spPr>
          <a:xfrm>
            <a:off x="2998200" y="3937350"/>
            <a:ext cx="1583700" cy="473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Affordable price</a:t>
            </a:r>
            <a:endParaRPr>
              <a:solidFill>
                <a:srgbClr val="FFFFFF"/>
              </a:solidFill>
            </a:endParaRPr>
          </a:p>
        </p:txBody>
      </p:sp>
      <p:sp>
        <p:nvSpPr>
          <p:cNvPr id="231" name="Google Shape;231;p23"/>
          <p:cNvSpPr/>
          <p:nvPr/>
        </p:nvSpPr>
        <p:spPr>
          <a:xfrm>
            <a:off x="4927325" y="3937350"/>
            <a:ext cx="1461900" cy="473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Hassle free</a:t>
            </a:r>
            <a:endParaRPr>
              <a:solidFill>
                <a:srgbClr val="FFFFFF"/>
              </a:solidFill>
            </a:endParaRPr>
          </a:p>
        </p:txBody>
      </p:sp>
      <p:cxnSp>
        <p:nvCxnSpPr>
          <p:cNvPr id="232" name="Google Shape;232;p23"/>
          <p:cNvCxnSpPr>
            <a:stCxn id="228" idx="2"/>
            <a:endCxn id="229" idx="0"/>
          </p:cNvCxnSpPr>
          <p:nvPr/>
        </p:nvCxnSpPr>
        <p:spPr>
          <a:xfrm flipH="1">
            <a:off x="1921750" y="3260700"/>
            <a:ext cx="1848000" cy="676800"/>
          </a:xfrm>
          <a:prstGeom prst="straightConnector1">
            <a:avLst/>
          </a:prstGeom>
          <a:noFill/>
          <a:ln cap="flat" cmpd="sng" w="9525">
            <a:solidFill>
              <a:schemeClr val="dk2"/>
            </a:solidFill>
            <a:prstDash val="solid"/>
            <a:round/>
            <a:headEnd len="med" w="med" type="none"/>
            <a:tailEnd len="med" w="med" type="none"/>
          </a:ln>
        </p:spPr>
      </p:cxnSp>
      <p:cxnSp>
        <p:nvCxnSpPr>
          <p:cNvPr id="233" name="Google Shape;233;p23"/>
          <p:cNvCxnSpPr>
            <a:stCxn id="228" idx="2"/>
            <a:endCxn id="230" idx="0"/>
          </p:cNvCxnSpPr>
          <p:nvPr/>
        </p:nvCxnSpPr>
        <p:spPr>
          <a:xfrm>
            <a:off x="3769750" y="3260700"/>
            <a:ext cx="20400" cy="676800"/>
          </a:xfrm>
          <a:prstGeom prst="straightConnector1">
            <a:avLst/>
          </a:prstGeom>
          <a:noFill/>
          <a:ln cap="flat" cmpd="sng" w="9525">
            <a:solidFill>
              <a:schemeClr val="dk2"/>
            </a:solidFill>
            <a:prstDash val="solid"/>
            <a:round/>
            <a:headEnd len="med" w="med" type="none"/>
            <a:tailEnd len="med" w="med" type="none"/>
          </a:ln>
        </p:spPr>
      </p:cxnSp>
      <p:cxnSp>
        <p:nvCxnSpPr>
          <p:cNvPr id="234" name="Google Shape;234;p23"/>
          <p:cNvCxnSpPr>
            <a:stCxn id="228" idx="2"/>
            <a:endCxn id="231" idx="0"/>
          </p:cNvCxnSpPr>
          <p:nvPr/>
        </p:nvCxnSpPr>
        <p:spPr>
          <a:xfrm>
            <a:off x="3769750" y="3260700"/>
            <a:ext cx="1888500" cy="676800"/>
          </a:xfrm>
          <a:prstGeom prst="straightConnector1">
            <a:avLst/>
          </a:prstGeom>
          <a:noFill/>
          <a:ln cap="flat" cmpd="sng" w="9525">
            <a:solidFill>
              <a:schemeClr val="dk2"/>
            </a:solidFill>
            <a:prstDash val="solid"/>
            <a:round/>
            <a:headEnd len="med" w="med" type="none"/>
            <a:tailEnd len="med" w="med" type="none"/>
          </a:ln>
        </p:spPr>
      </p:cxnSp>
      <p:pic>
        <p:nvPicPr>
          <p:cNvPr id="235" name="Google Shape;235;p23"/>
          <p:cNvPicPr preferRelativeResize="0"/>
          <p:nvPr/>
        </p:nvPicPr>
        <p:blipFill>
          <a:blip r:embed="rId3">
            <a:alphaModFix/>
          </a:blip>
          <a:stretch>
            <a:fillRect/>
          </a:stretch>
        </p:blipFill>
        <p:spPr>
          <a:xfrm>
            <a:off x="7255500" y="3878650"/>
            <a:ext cx="1848000" cy="1039225"/>
          </a:xfrm>
          <a:prstGeom prst="rect">
            <a:avLst/>
          </a:prstGeom>
          <a:noFill/>
          <a:ln>
            <a:noFill/>
          </a:ln>
        </p:spPr>
      </p:pic>
      <p:pic>
        <p:nvPicPr>
          <p:cNvPr id="236" name="Google Shape;236;p23"/>
          <p:cNvPicPr preferRelativeResize="0"/>
          <p:nvPr/>
        </p:nvPicPr>
        <p:blipFill>
          <a:blip r:embed="rId4">
            <a:alphaModFix/>
          </a:blip>
          <a:stretch>
            <a:fillRect/>
          </a:stretch>
        </p:blipFill>
        <p:spPr>
          <a:xfrm>
            <a:off x="3057900" y="126175"/>
            <a:ext cx="985200" cy="985200"/>
          </a:xfrm>
          <a:prstGeom prst="ellipse">
            <a:avLst/>
          </a:prstGeom>
          <a:noFill/>
          <a:ln cap="flat" cmpd="sng" w="28575">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4"/>
          <p:cNvSpPr txBox="1"/>
          <p:nvPr>
            <p:ph type="title"/>
          </p:nvPr>
        </p:nvSpPr>
        <p:spPr>
          <a:xfrm>
            <a:off x="311700" y="1934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CRM services of Indigo</a:t>
            </a:r>
            <a:endParaRPr/>
          </a:p>
        </p:txBody>
      </p:sp>
      <p:sp>
        <p:nvSpPr>
          <p:cNvPr id="242" name="Google Shape;242;p24"/>
          <p:cNvSpPr txBox="1"/>
          <p:nvPr>
            <p:ph idx="1" type="body"/>
          </p:nvPr>
        </p:nvSpPr>
        <p:spPr>
          <a:xfrm>
            <a:off x="311700" y="902250"/>
            <a:ext cx="8520600" cy="3339000"/>
          </a:xfrm>
          <a:prstGeom prst="rect">
            <a:avLst/>
          </a:prstGeom>
        </p:spPr>
        <p:txBody>
          <a:bodyPr anchorCtr="0" anchor="t" bIns="91425" lIns="91425" spcFirstLastPara="1" rIns="91425" wrap="square" tIns="91425">
            <a:noAutofit/>
          </a:bodyPr>
          <a:lstStyle/>
          <a:p>
            <a:pPr indent="-330200" lvl="0" marL="457200" rtl="0" algn="just">
              <a:spcBef>
                <a:spcPts val="1000"/>
              </a:spcBef>
              <a:spcAft>
                <a:spcPts val="0"/>
              </a:spcAft>
              <a:buClr>
                <a:srgbClr val="000000"/>
              </a:buClr>
              <a:buSzPts val="1600"/>
              <a:buFont typeface="Calibri"/>
              <a:buChar char="●"/>
            </a:pPr>
            <a:r>
              <a:rPr b="1" lang="en-GB" sz="1600">
                <a:solidFill>
                  <a:srgbClr val="000000"/>
                </a:solidFill>
                <a:latin typeface="Calibri"/>
                <a:ea typeface="Calibri"/>
                <a:cs typeface="Calibri"/>
                <a:sym typeface="Calibri"/>
              </a:rPr>
              <a:t>6C membership Scheme:</a:t>
            </a:r>
            <a:r>
              <a:rPr lang="en-GB" sz="1600">
                <a:solidFill>
                  <a:srgbClr val="000000"/>
                </a:solidFill>
                <a:latin typeface="Calibri"/>
                <a:ea typeface="Calibri"/>
                <a:cs typeface="Calibri"/>
                <a:sym typeface="Calibri"/>
              </a:rPr>
              <a:t> This is a scheme for those customers of IndiGo airlines who are consistent flyers of IndiGo airlines. These customers are provided membership into 6C membership scheme, which help them avail 10% discount on base rate of their tickets.</a:t>
            </a:r>
            <a:endParaRPr sz="1600">
              <a:solidFill>
                <a:srgbClr val="000000"/>
              </a:solidFill>
              <a:latin typeface="Calibri"/>
              <a:ea typeface="Calibri"/>
              <a:cs typeface="Calibri"/>
              <a:sym typeface="Calibri"/>
            </a:endParaRPr>
          </a:p>
          <a:p>
            <a:pPr indent="-330200" lvl="0" marL="457200" rtl="0" algn="just">
              <a:spcBef>
                <a:spcPts val="1600"/>
              </a:spcBef>
              <a:spcAft>
                <a:spcPts val="0"/>
              </a:spcAft>
              <a:buClr>
                <a:srgbClr val="000000"/>
              </a:buClr>
              <a:buSzPts val="1600"/>
              <a:buFont typeface="Calibri"/>
              <a:buChar char="●"/>
            </a:pPr>
            <a:r>
              <a:rPr b="1" lang="en-GB" sz="1600">
                <a:solidFill>
                  <a:srgbClr val="000000"/>
                </a:solidFill>
                <a:latin typeface="Calibri"/>
                <a:ea typeface="Calibri"/>
                <a:cs typeface="Calibri"/>
                <a:sym typeface="Calibri"/>
              </a:rPr>
              <a:t>IndiGo Corporate plan:</a:t>
            </a:r>
            <a:r>
              <a:rPr lang="en-GB" sz="1600">
                <a:solidFill>
                  <a:srgbClr val="000000"/>
                </a:solidFill>
                <a:latin typeface="Calibri"/>
                <a:ea typeface="Calibri"/>
                <a:cs typeface="Calibri"/>
                <a:sym typeface="Calibri"/>
              </a:rPr>
              <a:t> This plan is for those corporate travelers who prefer travelling with Indigo airlines for their corporate visits. In this plan a contract is entered into with the corporate and this is an annual contract which provides some concessional benefits to those corporate.</a:t>
            </a:r>
            <a:endParaRPr sz="1600">
              <a:solidFill>
                <a:srgbClr val="000000"/>
              </a:solidFill>
              <a:latin typeface="Calibri"/>
              <a:ea typeface="Calibri"/>
              <a:cs typeface="Calibri"/>
              <a:sym typeface="Calibri"/>
            </a:endParaRPr>
          </a:p>
          <a:p>
            <a:pPr indent="-330200" lvl="0" marL="457200" rtl="0" algn="just">
              <a:spcBef>
                <a:spcPts val="1000"/>
              </a:spcBef>
              <a:spcAft>
                <a:spcPts val="1600"/>
              </a:spcAft>
              <a:buClr>
                <a:srgbClr val="000000"/>
              </a:buClr>
              <a:buSzPts val="1600"/>
              <a:buFont typeface="Calibri"/>
              <a:buChar char="●"/>
            </a:pPr>
            <a:r>
              <a:rPr b="1" lang="en-GB" sz="1600">
                <a:solidFill>
                  <a:srgbClr val="000000"/>
                </a:solidFill>
                <a:latin typeface="Calibri"/>
                <a:ea typeface="Calibri"/>
                <a:cs typeface="Calibri"/>
                <a:sym typeface="Calibri"/>
              </a:rPr>
              <a:t>Partial Payment Schemes:</a:t>
            </a:r>
            <a:r>
              <a:rPr lang="en-GB" sz="1600">
                <a:solidFill>
                  <a:srgbClr val="000000"/>
                </a:solidFill>
                <a:latin typeface="Calibri"/>
                <a:ea typeface="Calibri"/>
                <a:cs typeface="Calibri"/>
                <a:sym typeface="Calibri"/>
              </a:rPr>
              <a:t> Those customers who have their account in Citibank and HDFC banks can make partial payment of tickets and pay the remaining amount later, or the remaining amount can be paid in EMIs. In this case banks become intermediaries and airlines develop good relations with both the customers and banks</a:t>
            </a:r>
            <a:endParaRPr sz="1600">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5"/>
          <p:cNvSpPr txBox="1"/>
          <p:nvPr>
            <p:ph type="title"/>
          </p:nvPr>
        </p:nvSpPr>
        <p:spPr>
          <a:xfrm>
            <a:off x="311700" y="782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Contd.</a:t>
            </a:r>
            <a:endParaRPr/>
          </a:p>
        </p:txBody>
      </p:sp>
      <p:sp>
        <p:nvSpPr>
          <p:cNvPr id="248" name="Google Shape;248;p25"/>
          <p:cNvSpPr txBox="1"/>
          <p:nvPr>
            <p:ph idx="1" type="body"/>
          </p:nvPr>
        </p:nvSpPr>
        <p:spPr>
          <a:xfrm>
            <a:off x="244025" y="628425"/>
            <a:ext cx="8520600" cy="4122600"/>
          </a:xfrm>
          <a:prstGeom prst="rect">
            <a:avLst/>
          </a:prstGeom>
          <a:noFill/>
        </p:spPr>
        <p:txBody>
          <a:bodyPr anchorCtr="0" anchor="t" bIns="91425" lIns="91425" spcFirstLastPara="1" rIns="91425" wrap="square" tIns="91425">
            <a:noAutofit/>
          </a:bodyPr>
          <a:lstStyle/>
          <a:p>
            <a:pPr indent="-330200" lvl="0" marL="457200" rtl="0" algn="just">
              <a:spcBef>
                <a:spcPts val="1000"/>
              </a:spcBef>
              <a:spcAft>
                <a:spcPts val="0"/>
              </a:spcAft>
              <a:buClr>
                <a:srgbClr val="000000"/>
              </a:buClr>
              <a:buSzPts val="1600"/>
              <a:buFont typeface="Calibri"/>
              <a:buChar char="●"/>
            </a:pPr>
            <a:r>
              <a:rPr b="1" lang="en-GB" sz="1600">
                <a:solidFill>
                  <a:srgbClr val="000000"/>
                </a:solidFill>
                <a:latin typeface="Calibri"/>
                <a:ea typeface="Calibri"/>
                <a:cs typeface="Calibri"/>
                <a:sym typeface="Calibri"/>
              </a:rPr>
              <a:t>FAM trips: </a:t>
            </a:r>
            <a:r>
              <a:rPr lang="en-GB" sz="1600">
                <a:solidFill>
                  <a:srgbClr val="000000"/>
                </a:solidFill>
                <a:latin typeface="Calibri"/>
                <a:ea typeface="Calibri"/>
                <a:cs typeface="Calibri"/>
                <a:sym typeface="Calibri"/>
              </a:rPr>
              <a:t>Special trips to tourist destination in partnership with trip planning sites. These trips are different from the packages that are provided by the airlines. These are specially trips planned for those customers who hold account in indigo airlines. These trips can be availed by all kind of account holders. </a:t>
            </a:r>
            <a:endParaRPr sz="1600">
              <a:solidFill>
                <a:srgbClr val="000000"/>
              </a:solidFill>
              <a:latin typeface="Calibri"/>
              <a:ea typeface="Calibri"/>
              <a:cs typeface="Calibri"/>
              <a:sym typeface="Calibri"/>
            </a:endParaRPr>
          </a:p>
          <a:p>
            <a:pPr indent="-330200" lvl="0" marL="457200" rtl="0" algn="just">
              <a:spcBef>
                <a:spcPts val="1600"/>
              </a:spcBef>
              <a:spcAft>
                <a:spcPts val="0"/>
              </a:spcAft>
              <a:buClr>
                <a:srgbClr val="000000"/>
              </a:buClr>
              <a:buSzPts val="1600"/>
              <a:buFont typeface="Calibri"/>
              <a:buChar char="●"/>
            </a:pPr>
            <a:r>
              <a:rPr b="1" lang="en-GB" sz="1600">
                <a:solidFill>
                  <a:srgbClr val="000000"/>
                </a:solidFill>
                <a:latin typeface="Calibri"/>
                <a:ea typeface="Calibri"/>
                <a:cs typeface="Calibri"/>
                <a:sym typeface="Calibri"/>
              </a:rPr>
              <a:t>Value flier &amp; bundled hotel offerings:</a:t>
            </a:r>
            <a:r>
              <a:rPr lang="en-GB" sz="1600">
                <a:solidFill>
                  <a:srgbClr val="000000"/>
                </a:solidFill>
                <a:latin typeface="Calibri"/>
                <a:ea typeface="Calibri"/>
                <a:cs typeface="Calibri"/>
                <a:sym typeface="Calibri"/>
              </a:rPr>
              <a:t> Leisure travelers are provided with a ticket package called value flier &amp; bundled hotel offerings. Those customers who are willing to pay some extra amount and get a package for their travel can avail this plan. Through this plan they can pay some more amounts and can get free food on board or the package can also provide hotel offerings.</a:t>
            </a:r>
            <a:endParaRPr sz="1600">
              <a:solidFill>
                <a:srgbClr val="000000"/>
              </a:solidFill>
              <a:latin typeface="Calibri"/>
              <a:ea typeface="Calibri"/>
              <a:cs typeface="Calibri"/>
              <a:sym typeface="Calibri"/>
            </a:endParaRPr>
          </a:p>
          <a:p>
            <a:pPr indent="-330200" lvl="0" marL="457200" rtl="0" algn="just">
              <a:spcBef>
                <a:spcPts val="1000"/>
              </a:spcBef>
              <a:spcAft>
                <a:spcPts val="1600"/>
              </a:spcAft>
              <a:buClr>
                <a:srgbClr val="000000"/>
              </a:buClr>
              <a:buSzPts val="1600"/>
              <a:buFont typeface="Calibri"/>
              <a:buChar char="●"/>
            </a:pPr>
            <a:r>
              <a:rPr b="1" lang="en-GB" sz="1600">
                <a:solidFill>
                  <a:srgbClr val="000000"/>
                </a:solidFill>
                <a:latin typeface="Calibri"/>
                <a:ea typeface="Calibri"/>
                <a:cs typeface="Calibri"/>
                <a:sym typeface="Calibri"/>
              </a:rPr>
              <a:t>Separate accounts for member, agency and corporate:</a:t>
            </a:r>
            <a:r>
              <a:rPr lang="en-GB" sz="1600">
                <a:solidFill>
                  <a:srgbClr val="000000"/>
                </a:solidFill>
                <a:latin typeface="Calibri"/>
                <a:ea typeface="Calibri"/>
                <a:cs typeface="Calibri"/>
                <a:sym typeface="Calibri"/>
              </a:rPr>
              <a:t> Indigo airlines provide different accounts for member, agency and corporate and they are provided schemes according to their needs and nature of account specifies different facilities that can be availed by virtue of holding that account.</a:t>
            </a:r>
            <a:endParaRPr sz="1600">
              <a:solidFill>
                <a:srgbClr val="0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Contd.</a:t>
            </a:r>
            <a:endParaRPr/>
          </a:p>
        </p:txBody>
      </p:sp>
      <p:sp>
        <p:nvSpPr>
          <p:cNvPr id="254" name="Google Shape;254;p2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30200" lvl="0" marL="457200" rtl="0" algn="just">
              <a:spcBef>
                <a:spcPts val="1000"/>
              </a:spcBef>
              <a:spcAft>
                <a:spcPts val="0"/>
              </a:spcAft>
              <a:buClr>
                <a:srgbClr val="000000"/>
              </a:buClr>
              <a:buSzPts val="1600"/>
              <a:buFont typeface="Calibri"/>
              <a:buChar char="●"/>
            </a:pPr>
            <a:r>
              <a:rPr b="1" lang="en-GB" sz="1600">
                <a:solidFill>
                  <a:srgbClr val="000000"/>
                </a:solidFill>
                <a:latin typeface="Calibri"/>
                <a:ea typeface="Calibri"/>
                <a:cs typeface="Calibri"/>
                <a:sym typeface="Calibri"/>
              </a:rPr>
              <a:t>IndiGo Plus:</a:t>
            </a:r>
            <a:r>
              <a:rPr lang="en-GB" sz="1600">
                <a:solidFill>
                  <a:srgbClr val="000000"/>
                </a:solidFill>
                <a:latin typeface="Calibri"/>
                <a:ea typeface="Calibri"/>
                <a:cs typeface="Calibri"/>
                <a:sym typeface="Calibri"/>
              </a:rPr>
              <a:t> IndiGo offers a premium service called IndiGo Plus, where the passengers, at a higher fare, can avail additional benefits like a pre-assigned seat and a complimentary meal on board. This is available to those customers who book their tickets 2-3 months before the scheduled time through internet.</a:t>
            </a:r>
            <a:endParaRPr sz="1600">
              <a:solidFill>
                <a:srgbClr val="000000"/>
              </a:solidFill>
              <a:latin typeface="Calibri"/>
              <a:ea typeface="Calibri"/>
              <a:cs typeface="Calibri"/>
              <a:sym typeface="Calibri"/>
            </a:endParaRPr>
          </a:p>
          <a:p>
            <a:pPr indent="-330200" lvl="0" marL="457200" rtl="0" algn="just">
              <a:spcBef>
                <a:spcPts val="1600"/>
              </a:spcBef>
              <a:spcAft>
                <a:spcPts val="1600"/>
              </a:spcAft>
              <a:buClr>
                <a:srgbClr val="000000"/>
              </a:buClr>
              <a:buSzPts val="1600"/>
              <a:buFont typeface="Calibri"/>
              <a:buChar char="●"/>
            </a:pPr>
            <a:r>
              <a:rPr b="1" lang="en-GB" sz="1600">
                <a:solidFill>
                  <a:srgbClr val="000000"/>
                </a:solidFill>
                <a:latin typeface="Calibri"/>
                <a:ea typeface="Calibri"/>
                <a:cs typeface="Calibri"/>
                <a:sym typeface="Calibri"/>
              </a:rPr>
              <a:t>Citizen charter section:</a:t>
            </a:r>
            <a:r>
              <a:rPr lang="en-GB" sz="1600">
                <a:solidFill>
                  <a:srgbClr val="000000"/>
                </a:solidFill>
                <a:latin typeface="Calibri"/>
                <a:ea typeface="Calibri"/>
                <a:cs typeface="Calibri"/>
                <a:sym typeface="Calibri"/>
              </a:rPr>
              <a:t> This is customer care center of Indigo airlines where customer’s queries are answered. In this facility there is faster response from the center and the phone is directly picked by the associate and there is no need to wait while the machine answers.</a:t>
            </a:r>
            <a:endParaRPr sz="1600">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Extra Indigo benefits</a:t>
            </a:r>
            <a:endParaRPr/>
          </a:p>
        </p:txBody>
      </p:sp>
      <p:sp>
        <p:nvSpPr>
          <p:cNvPr id="260" name="Google Shape;260;p2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Font typeface="Calibri"/>
              <a:buChar char="●"/>
            </a:pPr>
            <a:r>
              <a:rPr lang="en-GB" sz="1600">
                <a:solidFill>
                  <a:srgbClr val="000000"/>
                </a:solidFill>
                <a:latin typeface="Calibri"/>
                <a:ea typeface="Calibri"/>
                <a:cs typeface="Calibri"/>
                <a:sym typeface="Calibri"/>
              </a:rPr>
              <a:t>Online reservation system</a:t>
            </a:r>
            <a:endParaRPr sz="1600">
              <a:solidFill>
                <a:srgbClr val="000000"/>
              </a:solidFill>
              <a:latin typeface="Calibri"/>
              <a:ea typeface="Calibri"/>
              <a:cs typeface="Calibri"/>
              <a:sym typeface="Calibri"/>
            </a:endParaRPr>
          </a:p>
          <a:p>
            <a:pPr indent="-330200" lvl="0" marL="457200" rtl="0" algn="l">
              <a:lnSpc>
                <a:spcPct val="115000"/>
              </a:lnSpc>
              <a:spcBef>
                <a:spcPts val="0"/>
              </a:spcBef>
              <a:spcAft>
                <a:spcPts val="0"/>
              </a:spcAft>
              <a:buClr>
                <a:srgbClr val="000000"/>
              </a:buClr>
              <a:buSzPts val="1600"/>
              <a:buFont typeface="Calibri"/>
              <a:buChar char="●"/>
            </a:pPr>
            <a:r>
              <a:rPr lang="en-GB" sz="1600">
                <a:solidFill>
                  <a:srgbClr val="000000"/>
                </a:solidFill>
                <a:latin typeface="Calibri"/>
                <a:ea typeface="Calibri"/>
                <a:cs typeface="Calibri"/>
                <a:sym typeface="Calibri"/>
              </a:rPr>
              <a:t>Separate accounts for member, agency and corporate</a:t>
            </a:r>
            <a:endParaRPr sz="1600">
              <a:solidFill>
                <a:srgbClr val="000000"/>
              </a:solidFill>
              <a:latin typeface="Calibri"/>
              <a:ea typeface="Calibri"/>
              <a:cs typeface="Calibri"/>
              <a:sym typeface="Calibri"/>
            </a:endParaRPr>
          </a:p>
          <a:p>
            <a:pPr indent="-330200" lvl="0" marL="457200" rtl="0" algn="l">
              <a:lnSpc>
                <a:spcPct val="115000"/>
              </a:lnSpc>
              <a:spcBef>
                <a:spcPts val="0"/>
              </a:spcBef>
              <a:spcAft>
                <a:spcPts val="0"/>
              </a:spcAft>
              <a:buClr>
                <a:srgbClr val="000000"/>
              </a:buClr>
              <a:buSzPts val="1600"/>
              <a:buFont typeface="Calibri"/>
              <a:buChar char="●"/>
            </a:pPr>
            <a:r>
              <a:rPr lang="en-GB" sz="1600">
                <a:solidFill>
                  <a:srgbClr val="000000"/>
                </a:solidFill>
                <a:latin typeface="Calibri"/>
                <a:ea typeface="Calibri"/>
                <a:cs typeface="Calibri"/>
                <a:sym typeface="Calibri"/>
              </a:rPr>
              <a:t>24/7 multilingual call centre</a:t>
            </a:r>
            <a:endParaRPr sz="1600">
              <a:solidFill>
                <a:srgbClr val="000000"/>
              </a:solidFill>
              <a:latin typeface="Calibri"/>
              <a:ea typeface="Calibri"/>
              <a:cs typeface="Calibri"/>
              <a:sym typeface="Calibri"/>
            </a:endParaRPr>
          </a:p>
          <a:p>
            <a:pPr indent="-330200" lvl="0" marL="457200" rtl="0" algn="l">
              <a:lnSpc>
                <a:spcPct val="115000"/>
              </a:lnSpc>
              <a:spcBef>
                <a:spcPts val="0"/>
              </a:spcBef>
              <a:spcAft>
                <a:spcPts val="0"/>
              </a:spcAft>
              <a:buClr>
                <a:srgbClr val="000000"/>
              </a:buClr>
              <a:buSzPts val="1600"/>
              <a:buFont typeface="Calibri"/>
              <a:buChar char="●"/>
            </a:pPr>
            <a:r>
              <a:rPr lang="en-GB" sz="1600">
                <a:solidFill>
                  <a:srgbClr val="000000"/>
                </a:solidFill>
                <a:latin typeface="Calibri"/>
                <a:ea typeface="Calibri"/>
                <a:cs typeface="Calibri"/>
                <a:sym typeface="Calibri"/>
              </a:rPr>
              <a:t>Proper schedule available on the website</a:t>
            </a:r>
            <a:endParaRPr sz="1600">
              <a:solidFill>
                <a:srgbClr val="000000"/>
              </a:solidFill>
              <a:latin typeface="Calibri"/>
              <a:ea typeface="Calibri"/>
              <a:cs typeface="Calibri"/>
              <a:sym typeface="Calibri"/>
            </a:endParaRPr>
          </a:p>
          <a:p>
            <a:pPr indent="-330200" lvl="0" marL="457200" rtl="0" algn="l">
              <a:lnSpc>
                <a:spcPct val="115000"/>
              </a:lnSpc>
              <a:spcBef>
                <a:spcPts val="0"/>
              </a:spcBef>
              <a:spcAft>
                <a:spcPts val="0"/>
              </a:spcAft>
              <a:buClr>
                <a:srgbClr val="000000"/>
              </a:buClr>
              <a:buSzPts val="1600"/>
              <a:buFont typeface="Calibri"/>
              <a:buChar char="●"/>
            </a:pPr>
            <a:r>
              <a:rPr lang="en-GB" sz="1600">
                <a:solidFill>
                  <a:srgbClr val="000000"/>
                </a:solidFill>
                <a:latin typeface="Calibri"/>
                <a:ea typeface="Calibri"/>
                <a:cs typeface="Calibri"/>
                <a:sym typeface="Calibri"/>
              </a:rPr>
              <a:t>Baggage Tracer,Food and Beverages are allowed inside the flight.</a:t>
            </a:r>
            <a:endParaRPr sz="1600">
              <a:solidFill>
                <a:srgbClr val="000000"/>
              </a:solidFill>
              <a:latin typeface="Calibri"/>
              <a:ea typeface="Calibri"/>
              <a:cs typeface="Calibri"/>
              <a:sym typeface="Calibri"/>
            </a:endParaRPr>
          </a:p>
          <a:p>
            <a:pPr indent="-330200" lvl="0" marL="457200" rtl="0" algn="l">
              <a:lnSpc>
                <a:spcPct val="115000"/>
              </a:lnSpc>
              <a:spcBef>
                <a:spcPts val="0"/>
              </a:spcBef>
              <a:spcAft>
                <a:spcPts val="0"/>
              </a:spcAft>
              <a:buClr>
                <a:srgbClr val="000000"/>
              </a:buClr>
              <a:buSzPts val="1600"/>
              <a:buFont typeface="Calibri"/>
              <a:buChar char="●"/>
            </a:pPr>
            <a:r>
              <a:rPr lang="en-GB" sz="1600">
                <a:solidFill>
                  <a:srgbClr val="000000"/>
                </a:solidFill>
                <a:latin typeface="Calibri"/>
                <a:ea typeface="Calibri"/>
                <a:cs typeface="Calibri"/>
                <a:sym typeface="Calibri"/>
              </a:rPr>
              <a:t>Refund is available in case the flight is delayed by more than two hours providing a safe and on-time service. </a:t>
            </a:r>
            <a:endParaRPr sz="1600">
              <a:solidFill>
                <a:srgbClr val="000000"/>
              </a:solidFill>
              <a:latin typeface="Calibri"/>
              <a:ea typeface="Calibri"/>
              <a:cs typeface="Calibri"/>
              <a:sym typeface="Calibri"/>
            </a:endParaRPr>
          </a:p>
          <a:p>
            <a:pPr indent="-330200" lvl="0" marL="457200" rtl="0" algn="l">
              <a:lnSpc>
                <a:spcPct val="115000"/>
              </a:lnSpc>
              <a:spcBef>
                <a:spcPts val="0"/>
              </a:spcBef>
              <a:spcAft>
                <a:spcPts val="0"/>
              </a:spcAft>
              <a:buClr>
                <a:srgbClr val="000000"/>
              </a:buClr>
              <a:buSzPts val="1600"/>
              <a:buFont typeface="Calibri"/>
              <a:buChar char="●"/>
            </a:pPr>
            <a:r>
              <a:rPr lang="en-GB" sz="1600">
                <a:solidFill>
                  <a:srgbClr val="000000"/>
                </a:solidFill>
                <a:latin typeface="Calibri"/>
                <a:ea typeface="Calibri"/>
                <a:cs typeface="Calibri"/>
                <a:sym typeface="Calibri"/>
              </a:rPr>
              <a:t>CRS system for reservation providing a safe and on-time service. Increasing ancillary revenues .</a:t>
            </a:r>
            <a:endParaRPr sz="1600">
              <a:solidFill>
                <a:srgbClr val="000000"/>
              </a:solidFill>
              <a:latin typeface="Calibri"/>
              <a:ea typeface="Calibri"/>
              <a:cs typeface="Calibri"/>
              <a:sym typeface="Calibri"/>
            </a:endParaRPr>
          </a:p>
          <a:p>
            <a:pPr indent="-330200" lvl="0" marL="457200" rtl="0" algn="l">
              <a:lnSpc>
                <a:spcPct val="115000"/>
              </a:lnSpc>
              <a:spcBef>
                <a:spcPts val="0"/>
              </a:spcBef>
              <a:spcAft>
                <a:spcPts val="0"/>
              </a:spcAft>
              <a:buClr>
                <a:srgbClr val="000000"/>
              </a:buClr>
              <a:buSzPts val="1600"/>
              <a:buFont typeface="Calibri"/>
              <a:buChar char="●"/>
            </a:pPr>
            <a:r>
              <a:rPr lang="en-GB" sz="1600">
                <a:solidFill>
                  <a:srgbClr val="000000"/>
                </a:solidFill>
                <a:latin typeface="Calibri"/>
                <a:ea typeface="Calibri"/>
                <a:cs typeface="Calibri"/>
                <a:sym typeface="Calibri"/>
              </a:rPr>
              <a:t>For leisure travellers, it offers a ticket package called Value Flier &amp; bundled hotel offerings.</a:t>
            </a:r>
            <a:endParaRPr sz="1600">
              <a:solidFill>
                <a:srgbClr val="000000"/>
              </a:solidFill>
              <a:latin typeface="Calibri"/>
              <a:ea typeface="Calibri"/>
              <a:cs typeface="Calibri"/>
              <a:sym typeface="Calibri"/>
            </a:endParaRPr>
          </a:p>
          <a:p>
            <a:pPr indent="0" lvl="0" marL="0" rtl="0" algn="l">
              <a:spcBef>
                <a:spcPts val="0"/>
              </a:spcBef>
              <a:spcAft>
                <a:spcPts val="1600"/>
              </a:spcAft>
              <a:buNone/>
            </a:pPr>
            <a:r>
              <a:t/>
            </a:r>
            <a:endParaRPr sz="1600">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8"/>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Voice of customers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9"/>
          <p:cNvSpPr txBox="1"/>
          <p:nvPr>
            <p:ph type="title"/>
          </p:nvPr>
        </p:nvSpPr>
        <p:spPr>
          <a:xfrm>
            <a:off x="311700" y="201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Indigo </a:t>
            </a:r>
            <a:r>
              <a:rPr lang="en-GB">
                <a:solidFill>
                  <a:srgbClr val="000000"/>
                </a:solidFill>
              </a:rPr>
              <a:t>     </a:t>
            </a:r>
            <a:r>
              <a:rPr lang="en-GB"/>
              <a:t>                                   Emirates</a:t>
            </a:r>
            <a:endParaRPr/>
          </a:p>
        </p:txBody>
      </p:sp>
      <p:pic>
        <p:nvPicPr>
          <p:cNvPr id="271" name="Google Shape;271;p29"/>
          <p:cNvPicPr preferRelativeResize="0"/>
          <p:nvPr/>
        </p:nvPicPr>
        <p:blipFill>
          <a:blip r:embed="rId3">
            <a:alphaModFix/>
          </a:blip>
          <a:stretch>
            <a:fillRect/>
          </a:stretch>
        </p:blipFill>
        <p:spPr>
          <a:xfrm>
            <a:off x="311700" y="912002"/>
            <a:ext cx="3367500" cy="3910625"/>
          </a:xfrm>
          <a:prstGeom prst="rect">
            <a:avLst/>
          </a:prstGeom>
          <a:noFill/>
          <a:ln>
            <a:noFill/>
          </a:ln>
        </p:spPr>
      </p:pic>
      <p:pic>
        <p:nvPicPr>
          <p:cNvPr id="272" name="Google Shape;272;p29"/>
          <p:cNvPicPr preferRelativeResize="0"/>
          <p:nvPr/>
        </p:nvPicPr>
        <p:blipFill>
          <a:blip r:embed="rId4">
            <a:alphaModFix/>
          </a:blip>
          <a:stretch>
            <a:fillRect/>
          </a:stretch>
        </p:blipFill>
        <p:spPr>
          <a:xfrm>
            <a:off x="5207525" y="774075"/>
            <a:ext cx="3367500" cy="4048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0"/>
          <p:cNvSpPr txBox="1"/>
          <p:nvPr>
            <p:ph type="title"/>
          </p:nvPr>
        </p:nvSpPr>
        <p:spPr>
          <a:xfrm>
            <a:off x="311700" y="187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Glimpse of some reviews for </a:t>
            </a:r>
            <a:r>
              <a:rPr lang="en-GB"/>
              <a:t>Emirates</a:t>
            </a:r>
            <a:endParaRPr/>
          </a:p>
        </p:txBody>
      </p:sp>
      <p:pic>
        <p:nvPicPr>
          <p:cNvPr id="278" name="Google Shape;278;p30"/>
          <p:cNvPicPr preferRelativeResize="0"/>
          <p:nvPr/>
        </p:nvPicPr>
        <p:blipFill rotWithShape="1">
          <a:blip r:embed="rId3">
            <a:alphaModFix/>
          </a:blip>
          <a:srcRect b="0" l="0" r="0" t="0"/>
          <a:stretch/>
        </p:blipFill>
        <p:spPr>
          <a:xfrm>
            <a:off x="152400" y="815850"/>
            <a:ext cx="8839199" cy="1338375"/>
          </a:xfrm>
          <a:prstGeom prst="rect">
            <a:avLst/>
          </a:prstGeom>
          <a:noFill/>
          <a:ln cap="flat" cmpd="sng" w="9525">
            <a:solidFill>
              <a:schemeClr val="dk2"/>
            </a:solidFill>
            <a:prstDash val="solid"/>
            <a:round/>
            <a:headEnd len="sm" w="sm" type="none"/>
            <a:tailEnd len="sm" w="sm" type="none"/>
          </a:ln>
        </p:spPr>
      </p:pic>
      <p:pic>
        <p:nvPicPr>
          <p:cNvPr id="279" name="Google Shape;279;p30"/>
          <p:cNvPicPr preferRelativeResize="0"/>
          <p:nvPr/>
        </p:nvPicPr>
        <p:blipFill>
          <a:blip r:embed="rId4">
            <a:alphaModFix/>
          </a:blip>
          <a:stretch>
            <a:fillRect/>
          </a:stretch>
        </p:blipFill>
        <p:spPr>
          <a:xfrm>
            <a:off x="152400" y="3492600"/>
            <a:ext cx="6299026" cy="1338375"/>
          </a:xfrm>
          <a:prstGeom prst="rect">
            <a:avLst/>
          </a:prstGeom>
          <a:noFill/>
          <a:ln cap="flat" cmpd="sng" w="9525">
            <a:solidFill>
              <a:schemeClr val="dk2"/>
            </a:solidFill>
            <a:prstDash val="solid"/>
            <a:round/>
            <a:headEnd len="sm" w="sm" type="none"/>
            <a:tailEnd len="sm" w="sm" type="none"/>
          </a:ln>
        </p:spPr>
      </p:pic>
      <p:pic>
        <p:nvPicPr>
          <p:cNvPr id="280" name="Google Shape;280;p30"/>
          <p:cNvPicPr preferRelativeResize="0"/>
          <p:nvPr/>
        </p:nvPicPr>
        <p:blipFill>
          <a:blip r:embed="rId5">
            <a:alphaModFix/>
          </a:blip>
          <a:stretch>
            <a:fillRect/>
          </a:stretch>
        </p:blipFill>
        <p:spPr>
          <a:xfrm>
            <a:off x="152400" y="2154225"/>
            <a:ext cx="8839200" cy="13383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1"/>
          <p:cNvSpPr txBox="1"/>
          <p:nvPr>
            <p:ph type="title"/>
          </p:nvPr>
        </p:nvSpPr>
        <p:spPr>
          <a:xfrm>
            <a:off x="311700" y="160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Glimpse of some reviews for Indigo</a:t>
            </a:r>
            <a:endParaRPr/>
          </a:p>
        </p:txBody>
      </p:sp>
      <p:pic>
        <p:nvPicPr>
          <p:cNvPr id="286" name="Google Shape;286;p31"/>
          <p:cNvPicPr preferRelativeResize="0"/>
          <p:nvPr/>
        </p:nvPicPr>
        <p:blipFill>
          <a:blip r:embed="rId3">
            <a:alphaModFix/>
          </a:blip>
          <a:stretch>
            <a:fillRect/>
          </a:stretch>
        </p:blipFill>
        <p:spPr>
          <a:xfrm>
            <a:off x="152400" y="885875"/>
            <a:ext cx="8839200" cy="1274675"/>
          </a:xfrm>
          <a:prstGeom prst="rect">
            <a:avLst/>
          </a:prstGeom>
          <a:noFill/>
          <a:ln cap="flat" cmpd="sng" w="9525">
            <a:solidFill>
              <a:schemeClr val="dk2"/>
            </a:solidFill>
            <a:prstDash val="solid"/>
            <a:round/>
            <a:headEnd len="sm" w="sm" type="none"/>
            <a:tailEnd len="sm" w="sm" type="none"/>
          </a:ln>
        </p:spPr>
      </p:pic>
      <p:pic>
        <p:nvPicPr>
          <p:cNvPr id="287" name="Google Shape;287;p31"/>
          <p:cNvPicPr preferRelativeResize="0"/>
          <p:nvPr/>
        </p:nvPicPr>
        <p:blipFill>
          <a:blip r:embed="rId4">
            <a:alphaModFix/>
          </a:blip>
          <a:stretch>
            <a:fillRect/>
          </a:stretch>
        </p:blipFill>
        <p:spPr>
          <a:xfrm>
            <a:off x="152400" y="2034175"/>
            <a:ext cx="8839202" cy="1378067"/>
          </a:xfrm>
          <a:prstGeom prst="rect">
            <a:avLst/>
          </a:prstGeom>
          <a:noFill/>
          <a:ln cap="flat" cmpd="sng" w="9525">
            <a:solidFill>
              <a:schemeClr val="dk2"/>
            </a:solidFill>
            <a:prstDash val="solid"/>
            <a:round/>
            <a:headEnd len="sm" w="sm" type="none"/>
            <a:tailEnd len="sm" w="sm" type="none"/>
          </a:ln>
        </p:spPr>
      </p:pic>
      <p:pic>
        <p:nvPicPr>
          <p:cNvPr id="288" name="Google Shape;288;p31"/>
          <p:cNvPicPr preferRelativeResize="0"/>
          <p:nvPr/>
        </p:nvPicPr>
        <p:blipFill>
          <a:blip r:embed="rId5">
            <a:alphaModFix/>
          </a:blip>
          <a:stretch>
            <a:fillRect/>
          </a:stretch>
        </p:blipFill>
        <p:spPr>
          <a:xfrm>
            <a:off x="152400" y="3412250"/>
            <a:ext cx="5905101" cy="13780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3764075" y="68525"/>
            <a:ext cx="1728000" cy="53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Agenda</a:t>
            </a:r>
            <a:endParaRPr b="1"/>
          </a:p>
        </p:txBody>
      </p:sp>
      <p:sp>
        <p:nvSpPr>
          <p:cNvPr id="95" name="Google Shape;95;p14"/>
          <p:cNvSpPr/>
          <p:nvPr/>
        </p:nvSpPr>
        <p:spPr>
          <a:xfrm>
            <a:off x="300750" y="902725"/>
            <a:ext cx="4652100" cy="5364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300750" y="1955100"/>
            <a:ext cx="4652100" cy="5364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300750" y="3034375"/>
            <a:ext cx="4652100" cy="5364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300750" y="4044025"/>
            <a:ext cx="4652100" cy="5364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5129050" y="881775"/>
            <a:ext cx="3852600" cy="6804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5133675" y="1958075"/>
            <a:ext cx="3852600" cy="5364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5174475" y="3034375"/>
            <a:ext cx="3807300" cy="5364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395725" y="951575"/>
            <a:ext cx="746700" cy="384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395725" y="2030838"/>
            <a:ext cx="746700" cy="384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395725" y="3110125"/>
            <a:ext cx="746700" cy="384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395725" y="4119763"/>
            <a:ext cx="746700" cy="384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a:off x="5237700" y="957525"/>
            <a:ext cx="746700" cy="481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5204425" y="2033825"/>
            <a:ext cx="746700" cy="384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5280625" y="3110125"/>
            <a:ext cx="746700" cy="384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1235875" y="951575"/>
            <a:ext cx="3534300" cy="3849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1235875" y="2030850"/>
            <a:ext cx="3586800" cy="3849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1271275" y="3110125"/>
            <a:ext cx="3586800" cy="3849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1235875" y="4119775"/>
            <a:ext cx="3586800" cy="3849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6086550" y="957525"/>
            <a:ext cx="2780400" cy="536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6064900" y="2033825"/>
            <a:ext cx="2780400" cy="3849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6110925" y="3110125"/>
            <a:ext cx="2734500" cy="3849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txBox="1"/>
          <p:nvPr/>
        </p:nvSpPr>
        <p:spPr>
          <a:xfrm>
            <a:off x="463975" y="1004075"/>
            <a:ext cx="610200" cy="33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600">
                <a:solidFill>
                  <a:srgbClr val="0D5DDF"/>
                </a:solidFill>
                <a:latin typeface="Roboto"/>
                <a:ea typeface="Roboto"/>
                <a:cs typeface="Roboto"/>
                <a:sym typeface="Roboto"/>
              </a:rPr>
              <a:t>01</a:t>
            </a:r>
            <a:endParaRPr b="1" sz="2600">
              <a:solidFill>
                <a:srgbClr val="0D5DDF"/>
              </a:solidFill>
              <a:latin typeface="Roboto"/>
              <a:ea typeface="Roboto"/>
              <a:cs typeface="Roboto"/>
              <a:sym typeface="Roboto"/>
            </a:endParaRPr>
          </a:p>
        </p:txBody>
      </p:sp>
      <p:sp>
        <p:nvSpPr>
          <p:cNvPr id="117" name="Google Shape;117;p14"/>
          <p:cNvSpPr txBox="1"/>
          <p:nvPr/>
        </p:nvSpPr>
        <p:spPr>
          <a:xfrm>
            <a:off x="395725" y="2057100"/>
            <a:ext cx="610200" cy="33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600">
                <a:solidFill>
                  <a:srgbClr val="0D5DDF"/>
                </a:solidFill>
                <a:latin typeface="Roboto"/>
                <a:ea typeface="Roboto"/>
                <a:cs typeface="Roboto"/>
                <a:sym typeface="Roboto"/>
              </a:rPr>
              <a:t>02</a:t>
            </a:r>
            <a:endParaRPr b="1" sz="2600">
              <a:solidFill>
                <a:srgbClr val="0D5DDF"/>
              </a:solidFill>
              <a:latin typeface="Roboto"/>
              <a:ea typeface="Roboto"/>
              <a:cs typeface="Roboto"/>
              <a:sym typeface="Roboto"/>
            </a:endParaRPr>
          </a:p>
        </p:txBody>
      </p:sp>
      <p:sp>
        <p:nvSpPr>
          <p:cNvPr id="118" name="Google Shape;118;p14"/>
          <p:cNvSpPr txBox="1"/>
          <p:nvPr/>
        </p:nvSpPr>
        <p:spPr>
          <a:xfrm>
            <a:off x="395725" y="3136375"/>
            <a:ext cx="610200" cy="33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600">
                <a:solidFill>
                  <a:srgbClr val="0D5DDF"/>
                </a:solidFill>
                <a:latin typeface="Roboto"/>
                <a:ea typeface="Roboto"/>
                <a:cs typeface="Roboto"/>
                <a:sym typeface="Roboto"/>
              </a:rPr>
              <a:t>03</a:t>
            </a:r>
            <a:endParaRPr b="1" sz="2600">
              <a:solidFill>
                <a:srgbClr val="0D5DDF"/>
              </a:solidFill>
              <a:latin typeface="Roboto"/>
              <a:ea typeface="Roboto"/>
              <a:cs typeface="Roboto"/>
              <a:sym typeface="Roboto"/>
            </a:endParaRPr>
          </a:p>
        </p:txBody>
      </p:sp>
      <p:sp>
        <p:nvSpPr>
          <p:cNvPr id="119" name="Google Shape;119;p14"/>
          <p:cNvSpPr txBox="1"/>
          <p:nvPr/>
        </p:nvSpPr>
        <p:spPr>
          <a:xfrm>
            <a:off x="395725" y="4146013"/>
            <a:ext cx="610200" cy="33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600">
                <a:solidFill>
                  <a:srgbClr val="0D5DDF"/>
                </a:solidFill>
                <a:latin typeface="Roboto"/>
                <a:ea typeface="Roboto"/>
                <a:cs typeface="Roboto"/>
                <a:sym typeface="Roboto"/>
              </a:rPr>
              <a:t>04</a:t>
            </a:r>
            <a:endParaRPr b="1" sz="2600">
              <a:solidFill>
                <a:srgbClr val="0D5DDF"/>
              </a:solidFill>
              <a:latin typeface="Roboto"/>
              <a:ea typeface="Roboto"/>
              <a:cs typeface="Roboto"/>
              <a:sym typeface="Roboto"/>
            </a:endParaRPr>
          </a:p>
        </p:txBody>
      </p:sp>
      <p:sp>
        <p:nvSpPr>
          <p:cNvPr id="120" name="Google Shape;120;p14"/>
          <p:cNvSpPr txBox="1"/>
          <p:nvPr/>
        </p:nvSpPr>
        <p:spPr>
          <a:xfrm>
            <a:off x="5305925" y="983775"/>
            <a:ext cx="6102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600">
                <a:solidFill>
                  <a:srgbClr val="0D5DDF"/>
                </a:solidFill>
                <a:latin typeface="Roboto"/>
                <a:ea typeface="Roboto"/>
                <a:cs typeface="Roboto"/>
                <a:sym typeface="Roboto"/>
              </a:rPr>
              <a:t>05</a:t>
            </a:r>
            <a:endParaRPr b="1" sz="2600">
              <a:solidFill>
                <a:srgbClr val="0D5DDF"/>
              </a:solidFill>
              <a:latin typeface="Roboto"/>
              <a:ea typeface="Roboto"/>
              <a:cs typeface="Roboto"/>
              <a:sym typeface="Roboto"/>
            </a:endParaRPr>
          </a:p>
        </p:txBody>
      </p:sp>
      <p:sp>
        <p:nvSpPr>
          <p:cNvPr id="121" name="Google Shape;121;p14"/>
          <p:cNvSpPr txBox="1"/>
          <p:nvPr/>
        </p:nvSpPr>
        <p:spPr>
          <a:xfrm>
            <a:off x="5280625" y="3136375"/>
            <a:ext cx="610200" cy="33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600">
                <a:solidFill>
                  <a:srgbClr val="0D5DDF"/>
                </a:solidFill>
                <a:latin typeface="Roboto"/>
                <a:ea typeface="Roboto"/>
                <a:cs typeface="Roboto"/>
                <a:sym typeface="Roboto"/>
              </a:rPr>
              <a:t>07</a:t>
            </a:r>
            <a:endParaRPr b="1" sz="2600">
              <a:solidFill>
                <a:srgbClr val="0D5DDF"/>
              </a:solidFill>
              <a:latin typeface="Roboto"/>
              <a:ea typeface="Roboto"/>
              <a:cs typeface="Roboto"/>
              <a:sym typeface="Roboto"/>
            </a:endParaRPr>
          </a:p>
        </p:txBody>
      </p:sp>
      <p:sp>
        <p:nvSpPr>
          <p:cNvPr id="122" name="Google Shape;122;p14"/>
          <p:cNvSpPr txBox="1"/>
          <p:nvPr/>
        </p:nvSpPr>
        <p:spPr>
          <a:xfrm>
            <a:off x="5212775" y="2060063"/>
            <a:ext cx="610200" cy="33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600">
                <a:solidFill>
                  <a:srgbClr val="0D5DDF"/>
                </a:solidFill>
                <a:latin typeface="Roboto"/>
                <a:ea typeface="Roboto"/>
                <a:cs typeface="Roboto"/>
                <a:sym typeface="Roboto"/>
              </a:rPr>
              <a:t>06</a:t>
            </a:r>
            <a:endParaRPr b="1" sz="2600">
              <a:solidFill>
                <a:srgbClr val="0D5DDF"/>
              </a:solidFill>
              <a:latin typeface="Roboto"/>
              <a:ea typeface="Roboto"/>
              <a:cs typeface="Roboto"/>
              <a:sym typeface="Roboto"/>
            </a:endParaRPr>
          </a:p>
        </p:txBody>
      </p:sp>
      <p:sp>
        <p:nvSpPr>
          <p:cNvPr id="123" name="Google Shape;123;p14"/>
          <p:cNvSpPr txBox="1"/>
          <p:nvPr/>
        </p:nvSpPr>
        <p:spPr>
          <a:xfrm>
            <a:off x="1262125" y="951563"/>
            <a:ext cx="3534300" cy="384900"/>
          </a:xfrm>
          <a:prstGeom prst="rect">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B45F06"/>
                </a:solidFill>
                <a:latin typeface="Georgia"/>
                <a:ea typeface="Georgia"/>
                <a:cs typeface="Georgia"/>
                <a:sym typeface="Georgia"/>
              </a:rPr>
              <a:t>Airlines Industry Introduction</a:t>
            </a:r>
            <a:endParaRPr b="1" sz="1500">
              <a:solidFill>
                <a:srgbClr val="B45F06"/>
              </a:solidFill>
              <a:latin typeface="Georgia"/>
              <a:ea typeface="Georgia"/>
              <a:cs typeface="Georgia"/>
              <a:sym typeface="Georgia"/>
            </a:endParaRPr>
          </a:p>
        </p:txBody>
      </p:sp>
      <p:sp>
        <p:nvSpPr>
          <p:cNvPr id="124" name="Google Shape;124;p14"/>
          <p:cNvSpPr txBox="1"/>
          <p:nvPr/>
        </p:nvSpPr>
        <p:spPr>
          <a:xfrm>
            <a:off x="1316125" y="2030850"/>
            <a:ext cx="34263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B45F06"/>
                </a:solidFill>
                <a:latin typeface="Georgia"/>
                <a:ea typeface="Georgia"/>
                <a:cs typeface="Georgia"/>
                <a:sym typeface="Georgia"/>
              </a:rPr>
              <a:t>Emirates Airlines</a:t>
            </a:r>
            <a:endParaRPr b="1" sz="1500">
              <a:solidFill>
                <a:srgbClr val="B45F06"/>
              </a:solidFill>
              <a:latin typeface="Georgia"/>
              <a:ea typeface="Georgia"/>
              <a:cs typeface="Georgia"/>
              <a:sym typeface="Georgia"/>
            </a:endParaRPr>
          </a:p>
        </p:txBody>
      </p:sp>
      <p:sp>
        <p:nvSpPr>
          <p:cNvPr id="125" name="Google Shape;125;p14"/>
          <p:cNvSpPr txBox="1"/>
          <p:nvPr/>
        </p:nvSpPr>
        <p:spPr>
          <a:xfrm>
            <a:off x="1271275" y="3110125"/>
            <a:ext cx="35160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B45F06"/>
                </a:solidFill>
                <a:latin typeface="Georgia"/>
                <a:ea typeface="Georgia"/>
                <a:cs typeface="Georgia"/>
                <a:sym typeface="Georgia"/>
              </a:rPr>
              <a:t>Indigo Airlines</a:t>
            </a:r>
            <a:endParaRPr b="1" sz="1500">
              <a:solidFill>
                <a:srgbClr val="B45F06"/>
              </a:solidFill>
              <a:latin typeface="Georgia"/>
              <a:ea typeface="Georgia"/>
              <a:cs typeface="Georgia"/>
              <a:sym typeface="Georgia"/>
            </a:endParaRPr>
          </a:p>
        </p:txBody>
      </p:sp>
      <p:sp>
        <p:nvSpPr>
          <p:cNvPr id="126" name="Google Shape;126;p14"/>
          <p:cNvSpPr txBox="1"/>
          <p:nvPr/>
        </p:nvSpPr>
        <p:spPr>
          <a:xfrm>
            <a:off x="1235875" y="4119775"/>
            <a:ext cx="35868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B45F06"/>
                </a:solidFill>
                <a:latin typeface="Georgia"/>
                <a:ea typeface="Georgia"/>
                <a:cs typeface="Georgia"/>
                <a:sym typeface="Georgia"/>
              </a:rPr>
              <a:t>Voice Of Customers</a:t>
            </a:r>
            <a:endParaRPr b="1" sz="1500">
              <a:solidFill>
                <a:srgbClr val="B45F06"/>
              </a:solidFill>
              <a:latin typeface="Georgia"/>
              <a:ea typeface="Georgia"/>
              <a:cs typeface="Georgia"/>
              <a:sym typeface="Georgia"/>
            </a:endParaRPr>
          </a:p>
        </p:txBody>
      </p:sp>
      <p:sp>
        <p:nvSpPr>
          <p:cNvPr id="127" name="Google Shape;127;p14"/>
          <p:cNvSpPr txBox="1"/>
          <p:nvPr/>
        </p:nvSpPr>
        <p:spPr>
          <a:xfrm>
            <a:off x="6117025" y="957525"/>
            <a:ext cx="2734500" cy="5364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B45F06"/>
                </a:solidFill>
                <a:latin typeface="Georgia"/>
                <a:ea typeface="Georgia"/>
                <a:cs typeface="Georgia"/>
                <a:sym typeface="Georgia"/>
              </a:rPr>
              <a:t>Customer Journey Mapping</a:t>
            </a:r>
            <a:endParaRPr b="1" sz="1500">
              <a:solidFill>
                <a:srgbClr val="B45F06"/>
              </a:solidFill>
              <a:latin typeface="Georgia"/>
              <a:ea typeface="Georgia"/>
              <a:cs typeface="Georgia"/>
              <a:sym typeface="Georgia"/>
            </a:endParaRPr>
          </a:p>
        </p:txBody>
      </p:sp>
      <p:sp>
        <p:nvSpPr>
          <p:cNvPr id="128" name="Google Shape;128;p14"/>
          <p:cNvSpPr txBox="1"/>
          <p:nvPr/>
        </p:nvSpPr>
        <p:spPr>
          <a:xfrm>
            <a:off x="6091150" y="2033825"/>
            <a:ext cx="2780400" cy="384900"/>
          </a:xfrm>
          <a:prstGeom prst="rect">
            <a:avLst/>
          </a:prstGeom>
          <a:solidFill>
            <a:srgbClr val="D9D2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B45F06"/>
                </a:solidFill>
                <a:latin typeface="Georgia"/>
                <a:ea typeface="Georgia"/>
                <a:cs typeface="Georgia"/>
                <a:sym typeface="Georgia"/>
              </a:rPr>
              <a:t>Identified Gaps</a:t>
            </a:r>
            <a:endParaRPr b="1" sz="1500">
              <a:solidFill>
                <a:srgbClr val="B45F06"/>
              </a:solidFill>
              <a:latin typeface="Georgia"/>
              <a:ea typeface="Georgia"/>
              <a:cs typeface="Georgia"/>
              <a:sym typeface="Georgia"/>
            </a:endParaRPr>
          </a:p>
        </p:txBody>
      </p:sp>
      <p:sp>
        <p:nvSpPr>
          <p:cNvPr id="129" name="Google Shape;129;p14"/>
          <p:cNvSpPr txBox="1"/>
          <p:nvPr/>
        </p:nvSpPr>
        <p:spPr>
          <a:xfrm>
            <a:off x="6137175" y="3110125"/>
            <a:ext cx="27804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B45F06"/>
                </a:solidFill>
                <a:latin typeface="Georgia"/>
                <a:ea typeface="Georgia"/>
                <a:cs typeface="Georgia"/>
                <a:sym typeface="Georgia"/>
              </a:rPr>
              <a:t>Recommendations</a:t>
            </a:r>
            <a:endParaRPr b="1" sz="1500">
              <a:solidFill>
                <a:srgbClr val="B45F06"/>
              </a:solidFill>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2"/>
          <p:cNvSpPr txBox="1"/>
          <p:nvPr>
            <p:ph type="title"/>
          </p:nvPr>
        </p:nvSpPr>
        <p:spPr>
          <a:xfrm>
            <a:off x="125800" y="97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Word cloud of positive reviews</a:t>
            </a:r>
            <a:endParaRPr/>
          </a:p>
        </p:txBody>
      </p:sp>
      <p:pic>
        <p:nvPicPr>
          <p:cNvPr id="294" name="Google Shape;294;p32"/>
          <p:cNvPicPr preferRelativeResize="0"/>
          <p:nvPr/>
        </p:nvPicPr>
        <p:blipFill>
          <a:blip r:embed="rId3">
            <a:alphaModFix/>
          </a:blip>
          <a:stretch>
            <a:fillRect/>
          </a:stretch>
        </p:blipFill>
        <p:spPr>
          <a:xfrm>
            <a:off x="189575" y="670675"/>
            <a:ext cx="4673725" cy="3820975"/>
          </a:xfrm>
          <a:prstGeom prst="rect">
            <a:avLst/>
          </a:prstGeom>
          <a:noFill/>
          <a:ln>
            <a:noFill/>
          </a:ln>
        </p:spPr>
      </p:pic>
      <p:sp>
        <p:nvSpPr>
          <p:cNvPr id="295" name="Google Shape;295;p32"/>
          <p:cNvSpPr txBox="1"/>
          <p:nvPr/>
        </p:nvSpPr>
        <p:spPr>
          <a:xfrm>
            <a:off x="979125" y="4491650"/>
            <a:ext cx="3371100" cy="39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000"/>
              <a:t>Emirates</a:t>
            </a:r>
            <a:endParaRPr b="1" sz="2000"/>
          </a:p>
        </p:txBody>
      </p:sp>
      <p:pic>
        <p:nvPicPr>
          <p:cNvPr id="296" name="Google Shape;296;p32"/>
          <p:cNvPicPr preferRelativeResize="0"/>
          <p:nvPr/>
        </p:nvPicPr>
        <p:blipFill>
          <a:blip r:embed="rId4">
            <a:alphaModFix/>
          </a:blip>
          <a:stretch>
            <a:fillRect/>
          </a:stretch>
        </p:blipFill>
        <p:spPr>
          <a:xfrm>
            <a:off x="4767825" y="670675"/>
            <a:ext cx="4205425" cy="3820975"/>
          </a:xfrm>
          <a:prstGeom prst="rect">
            <a:avLst/>
          </a:prstGeom>
          <a:noFill/>
          <a:ln>
            <a:noFill/>
          </a:ln>
        </p:spPr>
      </p:pic>
      <p:sp>
        <p:nvSpPr>
          <p:cNvPr id="297" name="Google Shape;297;p32"/>
          <p:cNvSpPr txBox="1"/>
          <p:nvPr/>
        </p:nvSpPr>
        <p:spPr>
          <a:xfrm>
            <a:off x="5184988" y="4491650"/>
            <a:ext cx="3371100" cy="39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000"/>
              <a:t>Indigo</a:t>
            </a:r>
            <a:endParaRPr b="1"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3"/>
          <p:cNvSpPr txBox="1"/>
          <p:nvPr>
            <p:ph type="title"/>
          </p:nvPr>
        </p:nvSpPr>
        <p:spPr>
          <a:xfrm>
            <a:off x="125800" y="97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Word cloud of negative reviews</a:t>
            </a:r>
            <a:endParaRPr/>
          </a:p>
        </p:txBody>
      </p:sp>
      <p:pic>
        <p:nvPicPr>
          <p:cNvPr id="303" name="Google Shape;303;p33"/>
          <p:cNvPicPr preferRelativeResize="0"/>
          <p:nvPr/>
        </p:nvPicPr>
        <p:blipFill>
          <a:blip r:embed="rId3">
            <a:alphaModFix/>
          </a:blip>
          <a:stretch>
            <a:fillRect/>
          </a:stretch>
        </p:blipFill>
        <p:spPr>
          <a:xfrm>
            <a:off x="152400" y="823075"/>
            <a:ext cx="4387475" cy="3646625"/>
          </a:xfrm>
          <a:prstGeom prst="rect">
            <a:avLst/>
          </a:prstGeom>
          <a:noFill/>
          <a:ln>
            <a:noFill/>
          </a:ln>
        </p:spPr>
      </p:pic>
      <p:sp>
        <p:nvSpPr>
          <p:cNvPr id="304" name="Google Shape;304;p33"/>
          <p:cNvSpPr txBox="1"/>
          <p:nvPr/>
        </p:nvSpPr>
        <p:spPr>
          <a:xfrm>
            <a:off x="750525" y="4491650"/>
            <a:ext cx="3371100" cy="39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000"/>
              <a:t>Emirates</a:t>
            </a:r>
            <a:endParaRPr b="1" sz="2000"/>
          </a:p>
        </p:txBody>
      </p:sp>
      <p:pic>
        <p:nvPicPr>
          <p:cNvPr id="305" name="Google Shape;305;p33"/>
          <p:cNvPicPr preferRelativeResize="0"/>
          <p:nvPr/>
        </p:nvPicPr>
        <p:blipFill>
          <a:blip r:embed="rId4">
            <a:alphaModFix/>
          </a:blip>
          <a:stretch>
            <a:fillRect/>
          </a:stretch>
        </p:blipFill>
        <p:spPr>
          <a:xfrm>
            <a:off x="4539875" y="823075"/>
            <a:ext cx="4451725" cy="3646626"/>
          </a:xfrm>
          <a:prstGeom prst="rect">
            <a:avLst/>
          </a:prstGeom>
          <a:noFill/>
          <a:ln>
            <a:noFill/>
          </a:ln>
        </p:spPr>
      </p:pic>
      <p:sp>
        <p:nvSpPr>
          <p:cNvPr id="306" name="Google Shape;306;p33"/>
          <p:cNvSpPr txBox="1"/>
          <p:nvPr/>
        </p:nvSpPr>
        <p:spPr>
          <a:xfrm>
            <a:off x="5093925" y="4491650"/>
            <a:ext cx="3371100" cy="39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000"/>
              <a:t>Indigo</a:t>
            </a:r>
            <a:endParaRPr b="1"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4"/>
          <p:cNvSpPr txBox="1"/>
          <p:nvPr>
            <p:ph type="title"/>
          </p:nvPr>
        </p:nvSpPr>
        <p:spPr>
          <a:xfrm>
            <a:off x="88600" y="73200"/>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Sentiment Analysis</a:t>
            </a:r>
            <a:endParaRPr/>
          </a:p>
        </p:txBody>
      </p:sp>
      <p:pic>
        <p:nvPicPr>
          <p:cNvPr id="312" name="Google Shape;312;p34"/>
          <p:cNvPicPr preferRelativeResize="0"/>
          <p:nvPr/>
        </p:nvPicPr>
        <p:blipFill>
          <a:blip r:embed="rId3">
            <a:alphaModFix/>
          </a:blip>
          <a:stretch>
            <a:fillRect/>
          </a:stretch>
        </p:blipFill>
        <p:spPr>
          <a:xfrm>
            <a:off x="152400" y="645900"/>
            <a:ext cx="4321825" cy="4076200"/>
          </a:xfrm>
          <a:prstGeom prst="rect">
            <a:avLst/>
          </a:prstGeom>
          <a:noFill/>
          <a:ln>
            <a:noFill/>
          </a:ln>
        </p:spPr>
      </p:pic>
      <p:pic>
        <p:nvPicPr>
          <p:cNvPr id="313" name="Google Shape;313;p34"/>
          <p:cNvPicPr preferRelativeResize="0"/>
          <p:nvPr/>
        </p:nvPicPr>
        <p:blipFill>
          <a:blip r:embed="rId4">
            <a:alphaModFix/>
          </a:blip>
          <a:stretch>
            <a:fillRect/>
          </a:stretch>
        </p:blipFill>
        <p:spPr>
          <a:xfrm>
            <a:off x="4572000" y="722100"/>
            <a:ext cx="4364975" cy="3927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5"/>
          <p:cNvSpPr txBox="1"/>
          <p:nvPr>
            <p:ph type="title"/>
          </p:nvPr>
        </p:nvSpPr>
        <p:spPr>
          <a:xfrm>
            <a:off x="88600" y="73200"/>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Sentiment Analysis</a:t>
            </a:r>
            <a:endParaRPr/>
          </a:p>
        </p:txBody>
      </p:sp>
      <p:pic>
        <p:nvPicPr>
          <p:cNvPr id="319" name="Google Shape;319;p35"/>
          <p:cNvPicPr preferRelativeResize="0"/>
          <p:nvPr/>
        </p:nvPicPr>
        <p:blipFill>
          <a:blip r:embed="rId3">
            <a:alphaModFix/>
          </a:blip>
          <a:stretch>
            <a:fillRect/>
          </a:stretch>
        </p:blipFill>
        <p:spPr>
          <a:xfrm>
            <a:off x="152400" y="798300"/>
            <a:ext cx="4543425" cy="3562350"/>
          </a:xfrm>
          <a:prstGeom prst="rect">
            <a:avLst/>
          </a:prstGeom>
          <a:noFill/>
          <a:ln>
            <a:noFill/>
          </a:ln>
        </p:spPr>
      </p:pic>
      <p:pic>
        <p:nvPicPr>
          <p:cNvPr id="320" name="Google Shape;320;p35"/>
          <p:cNvPicPr preferRelativeResize="0"/>
          <p:nvPr/>
        </p:nvPicPr>
        <p:blipFill>
          <a:blip r:embed="rId4">
            <a:alphaModFix/>
          </a:blip>
          <a:stretch>
            <a:fillRect/>
          </a:stretch>
        </p:blipFill>
        <p:spPr>
          <a:xfrm>
            <a:off x="4823450" y="798300"/>
            <a:ext cx="4143374" cy="3562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6"/>
          <p:cNvSpPr txBox="1"/>
          <p:nvPr>
            <p:ph type="title"/>
          </p:nvPr>
        </p:nvSpPr>
        <p:spPr>
          <a:xfrm>
            <a:off x="183950" y="368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Conclusions</a:t>
            </a:r>
            <a:endParaRPr/>
          </a:p>
        </p:txBody>
      </p:sp>
      <p:sp>
        <p:nvSpPr>
          <p:cNvPr id="326" name="Google Shape;326;p36"/>
          <p:cNvSpPr txBox="1"/>
          <p:nvPr>
            <p:ph idx="1" type="body"/>
          </p:nvPr>
        </p:nvSpPr>
        <p:spPr>
          <a:xfrm>
            <a:off x="311700" y="1255600"/>
            <a:ext cx="8520600" cy="1572600"/>
          </a:xfrm>
          <a:prstGeom prst="rect">
            <a:avLst/>
          </a:prstGeom>
        </p:spPr>
        <p:txBody>
          <a:bodyPr anchorCtr="0" anchor="t" bIns="91425" lIns="91425" spcFirstLastPara="1" rIns="91425" wrap="square" tIns="91425">
            <a:noAutofit/>
          </a:bodyPr>
          <a:lstStyle/>
          <a:p>
            <a:pPr indent="-330200" lvl="0" marL="457200" rtl="0" algn="l">
              <a:lnSpc>
                <a:spcPct val="160000"/>
              </a:lnSpc>
              <a:spcBef>
                <a:spcPts val="0"/>
              </a:spcBef>
              <a:spcAft>
                <a:spcPts val="0"/>
              </a:spcAft>
              <a:buClr>
                <a:srgbClr val="555555"/>
              </a:buClr>
              <a:buSzPts val="1600"/>
              <a:buChar char="●"/>
            </a:pPr>
            <a:r>
              <a:rPr lang="en-GB" sz="1600">
                <a:solidFill>
                  <a:srgbClr val="555555"/>
                </a:solidFill>
                <a:highlight>
                  <a:srgbClr val="FFFFFF"/>
                </a:highlight>
                <a:latin typeface="Georgia"/>
                <a:ea typeface="Georgia"/>
                <a:cs typeface="Georgia"/>
                <a:sym typeface="Georgia"/>
              </a:rPr>
              <a:t>Companies that excel at customer experience </a:t>
            </a:r>
            <a:r>
              <a:rPr b="1" lang="en-GB" sz="1600">
                <a:solidFill>
                  <a:srgbClr val="555555"/>
                </a:solidFill>
                <a:highlight>
                  <a:srgbClr val="FFFFFF"/>
                </a:highlight>
                <a:latin typeface="Georgia"/>
                <a:ea typeface="Georgia"/>
                <a:cs typeface="Georgia"/>
                <a:sym typeface="Georgia"/>
              </a:rPr>
              <a:t>grow revenues 4-8% </a:t>
            </a:r>
            <a:r>
              <a:rPr lang="en-GB" sz="1600">
                <a:solidFill>
                  <a:srgbClr val="555555"/>
                </a:solidFill>
                <a:highlight>
                  <a:srgbClr val="FFFFFF"/>
                </a:highlight>
                <a:latin typeface="Georgia"/>
                <a:ea typeface="Georgia"/>
                <a:cs typeface="Georgia"/>
                <a:sym typeface="Georgia"/>
              </a:rPr>
              <a:t>above their competition</a:t>
            </a:r>
            <a:endParaRPr sz="1600">
              <a:solidFill>
                <a:srgbClr val="555555"/>
              </a:solidFill>
              <a:highlight>
                <a:srgbClr val="FFFFFF"/>
              </a:highlight>
              <a:latin typeface="Georgia"/>
              <a:ea typeface="Georgia"/>
              <a:cs typeface="Georgia"/>
              <a:sym typeface="Georgia"/>
            </a:endParaRPr>
          </a:p>
          <a:p>
            <a:pPr indent="-330200" lvl="0" marL="457200" rtl="0" algn="l">
              <a:lnSpc>
                <a:spcPct val="160000"/>
              </a:lnSpc>
              <a:spcBef>
                <a:spcPts val="0"/>
              </a:spcBef>
              <a:spcAft>
                <a:spcPts val="0"/>
              </a:spcAft>
              <a:buClr>
                <a:srgbClr val="555555"/>
              </a:buClr>
              <a:buSzPts val="1600"/>
              <a:buChar char="●"/>
            </a:pPr>
            <a:r>
              <a:rPr lang="en-GB" sz="1600">
                <a:solidFill>
                  <a:srgbClr val="555555"/>
                </a:solidFill>
                <a:highlight>
                  <a:srgbClr val="FFFFFF"/>
                </a:highlight>
                <a:latin typeface="Georgia"/>
                <a:ea typeface="Georgia"/>
                <a:cs typeface="Georgia"/>
                <a:sym typeface="Georgia"/>
              </a:rPr>
              <a:t>Superior experience earn stronger loyalty, turning customers into promoters with lifetime value </a:t>
            </a:r>
            <a:r>
              <a:rPr b="1" lang="en-GB" sz="1600">
                <a:solidFill>
                  <a:srgbClr val="555555"/>
                </a:solidFill>
                <a:highlight>
                  <a:srgbClr val="FFFFFF"/>
                </a:highlight>
                <a:latin typeface="Georgia"/>
                <a:ea typeface="Georgia"/>
                <a:cs typeface="Georgia"/>
                <a:sym typeface="Georgia"/>
              </a:rPr>
              <a:t>6 to 14 times</a:t>
            </a:r>
            <a:r>
              <a:rPr lang="en-GB" sz="1600">
                <a:solidFill>
                  <a:srgbClr val="555555"/>
                </a:solidFill>
                <a:highlight>
                  <a:srgbClr val="FFFFFF"/>
                </a:highlight>
                <a:latin typeface="Georgia"/>
                <a:ea typeface="Georgia"/>
                <a:cs typeface="Georgia"/>
                <a:sym typeface="Georgia"/>
              </a:rPr>
              <a:t> that of detractors.</a:t>
            </a:r>
            <a:endParaRPr sz="1600">
              <a:solidFill>
                <a:srgbClr val="555555"/>
              </a:solidFill>
              <a:highlight>
                <a:srgbClr val="FFFFFF"/>
              </a:highlight>
              <a:latin typeface="Georgia"/>
              <a:ea typeface="Georgia"/>
              <a:cs typeface="Georgia"/>
              <a:sym typeface="Georgia"/>
            </a:endParaRPr>
          </a:p>
          <a:p>
            <a:pPr indent="-330200" lvl="0" marL="457200" rtl="0" algn="l">
              <a:lnSpc>
                <a:spcPct val="160000"/>
              </a:lnSpc>
              <a:spcBef>
                <a:spcPts val="0"/>
              </a:spcBef>
              <a:spcAft>
                <a:spcPts val="0"/>
              </a:spcAft>
              <a:buClr>
                <a:srgbClr val="555555"/>
              </a:buClr>
              <a:buSzPts val="1600"/>
              <a:buChar char="●"/>
            </a:pPr>
            <a:r>
              <a:rPr lang="en-GB" sz="1600">
                <a:solidFill>
                  <a:srgbClr val="555555"/>
                </a:solidFill>
                <a:highlight>
                  <a:srgbClr val="FFFFFF"/>
                </a:highlight>
                <a:latin typeface="Georgia"/>
                <a:ea typeface="Georgia"/>
                <a:cs typeface="Georgia"/>
                <a:sym typeface="Georgia"/>
              </a:rPr>
              <a:t>Voice of customer programs result in up to </a:t>
            </a:r>
            <a:r>
              <a:rPr b="1" lang="en-GB" sz="1600">
                <a:solidFill>
                  <a:srgbClr val="555555"/>
                </a:solidFill>
                <a:highlight>
                  <a:srgbClr val="FFFFFF"/>
                </a:highlight>
                <a:latin typeface="Georgia"/>
                <a:ea typeface="Georgia"/>
                <a:cs typeface="Georgia"/>
                <a:sym typeface="Georgia"/>
              </a:rPr>
              <a:t>55% greater client retention</a:t>
            </a:r>
            <a:endParaRPr b="1" sz="1600">
              <a:solidFill>
                <a:srgbClr val="555555"/>
              </a:solidFill>
              <a:highlight>
                <a:srgbClr val="FFFFFF"/>
              </a:highlight>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7"/>
          <p:cNvSpPr txBox="1"/>
          <p:nvPr>
            <p:ph type="title"/>
          </p:nvPr>
        </p:nvSpPr>
        <p:spPr>
          <a:xfrm>
            <a:off x="311700" y="191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Customer journey mapping</a:t>
            </a:r>
            <a:endParaRPr/>
          </a:p>
        </p:txBody>
      </p:sp>
      <p:grpSp>
        <p:nvGrpSpPr>
          <p:cNvPr id="332" name="Google Shape;332;p37"/>
          <p:cNvGrpSpPr/>
          <p:nvPr/>
        </p:nvGrpSpPr>
        <p:grpSpPr>
          <a:xfrm>
            <a:off x="955845" y="729557"/>
            <a:ext cx="1418109" cy="1755349"/>
            <a:chOff x="619045" y="1549826"/>
            <a:chExt cx="1418109" cy="1755349"/>
          </a:xfrm>
        </p:grpSpPr>
        <p:cxnSp>
          <p:nvCxnSpPr>
            <p:cNvPr id="333" name="Google Shape;333;p37"/>
            <p:cNvCxnSpPr/>
            <p:nvPr/>
          </p:nvCxnSpPr>
          <p:spPr>
            <a:xfrm>
              <a:off x="1299277"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334" name="Google Shape;334;p37"/>
            <p:cNvSpPr/>
            <p:nvPr/>
          </p:nvSpPr>
          <p:spPr>
            <a:xfrm flipH="1">
              <a:off x="619045" y="2319200"/>
              <a:ext cx="1418100" cy="143400"/>
            </a:xfrm>
            <a:prstGeom prst="parallelogram">
              <a:avLst>
                <a:gd fmla="val 96952"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335" name="Google Shape;335;p37"/>
            <p:cNvSpPr/>
            <p:nvPr/>
          </p:nvSpPr>
          <p:spPr>
            <a:xfrm>
              <a:off x="619055" y="2462600"/>
              <a:ext cx="1418100" cy="143400"/>
            </a:xfrm>
            <a:prstGeom prst="parallelogram">
              <a:avLst>
                <a:gd fmla="val 96952"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37"/>
            <p:cNvGrpSpPr/>
            <p:nvPr/>
          </p:nvGrpSpPr>
          <p:grpSpPr>
            <a:xfrm>
              <a:off x="719075" y="1549826"/>
              <a:ext cx="1175125" cy="1755349"/>
              <a:chOff x="1314033" y="1549826"/>
              <a:chExt cx="1175125" cy="1755349"/>
            </a:xfrm>
          </p:grpSpPr>
          <p:sp>
            <p:nvSpPr>
              <p:cNvPr id="337" name="Google Shape;337;p37"/>
              <p:cNvSpPr txBox="1"/>
              <p:nvPr/>
            </p:nvSpPr>
            <p:spPr>
              <a:xfrm>
                <a:off x="1321858" y="2858775"/>
                <a:ext cx="11673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rgbClr val="1B786E"/>
                    </a:solidFill>
                    <a:latin typeface="Roboto"/>
                    <a:ea typeface="Roboto"/>
                    <a:cs typeface="Roboto"/>
                    <a:sym typeface="Roboto"/>
                  </a:rPr>
                  <a:t>At home searching and ordering tickets</a:t>
                </a:r>
                <a:endParaRPr b="1" sz="1000">
                  <a:solidFill>
                    <a:srgbClr val="1B786E"/>
                  </a:solidFill>
                  <a:latin typeface="Roboto"/>
                  <a:ea typeface="Roboto"/>
                  <a:cs typeface="Roboto"/>
                  <a:sym typeface="Roboto"/>
                </a:endParaRPr>
              </a:p>
            </p:txBody>
          </p:sp>
          <p:sp>
            <p:nvSpPr>
              <p:cNvPr id="338" name="Google Shape;338;p37"/>
              <p:cNvSpPr txBox="1"/>
              <p:nvPr/>
            </p:nvSpPr>
            <p:spPr>
              <a:xfrm>
                <a:off x="1314033" y="1549826"/>
                <a:ext cx="624300" cy="37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1B786E"/>
                    </a:solidFill>
                    <a:latin typeface="Roboto"/>
                    <a:ea typeface="Roboto"/>
                    <a:cs typeface="Roboto"/>
                    <a:sym typeface="Roboto"/>
                  </a:rPr>
                  <a:t>Pre Airpor</a:t>
                </a:r>
                <a:r>
                  <a:rPr lang="en-GB" sz="1000">
                    <a:solidFill>
                      <a:srgbClr val="0C58D3"/>
                    </a:solidFill>
                    <a:latin typeface="Roboto"/>
                    <a:ea typeface="Roboto"/>
                    <a:cs typeface="Roboto"/>
                    <a:sym typeface="Roboto"/>
                  </a:rPr>
                  <a:t>t</a:t>
                </a:r>
                <a:endParaRPr sz="1000">
                  <a:solidFill>
                    <a:srgbClr val="0C58D3"/>
                  </a:solidFill>
                  <a:latin typeface="Roboto"/>
                  <a:ea typeface="Roboto"/>
                  <a:cs typeface="Roboto"/>
                  <a:sym typeface="Roboto"/>
                </a:endParaRPr>
              </a:p>
            </p:txBody>
          </p:sp>
        </p:grpSp>
      </p:grpSp>
      <p:grpSp>
        <p:nvGrpSpPr>
          <p:cNvPr id="339" name="Google Shape;339;p37"/>
          <p:cNvGrpSpPr/>
          <p:nvPr/>
        </p:nvGrpSpPr>
        <p:grpSpPr>
          <a:xfrm>
            <a:off x="2243748" y="883321"/>
            <a:ext cx="1418334" cy="1447809"/>
            <a:chOff x="1917073" y="1695421"/>
            <a:chExt cx="1418334" cy="1447809"/>
          </a:xfrm>
        </p:grpSpPr>
        <p:cxnSp>
          <p:nvCxnSpPr>
            <p:cNvPr id="340" name="Google Shape;340;p37"/>
            <p:cNvCxnSpPr/>
            <p:nvPr/>
          </p:nvCxnSpPr>
          <p:spPr>
            <a:xfrm>
              <a:off x="2597529"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341" name="Google Shape;341;p37"/>
            <p:cNvSpPr/>
            <p:nvPr/>
          </p:nvSpPr>
          <p:spPr>
            <a:xfrm flipH="1">
              <a:off x="1917073" y="2306625"/>
              <a:ext cx="1418100" cy="143400"/>
            </a:xfrm>
            <a:prstGeom prst="parallelogram">
              <a:avLst>
                <a:gd fmla="val 96952"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342" name="Google Shape;342;p37"/>
            <p:cNvSpPr/>
            <p:nvPr/>
          </p:nvSpPr>
          <p:spPr>
            <a:xfrm>
              <a:off x="1917307" y="2460450"/>
              <a:ext cx="1418100" cy="143400"/>
            </a:xfrm>
            <a:prstGeom prst="parallelogram">
              <a:avLst>
                <a:gd fmla="val 96952"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7"/>
            <p:cNvSpPr txBox="1"/>
            <p:nvPr/>
          </p:nvSpPr>
          <p:spPr>
            <a:xfrm>
              <a:off x="2021560" y="2696830"/>
              <a:ext cx="11673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rgbClr val="1B786E"/>
                  </a:solidFill>
                  <a:latin typeface="Roboto"/>
                  <a:ea typeface="Roboto"/>
                  <a:cs typeface="Roboto"/>
                  <a:sym typeface="Roboto"/>
                </a:rPr>
                <a:t>In car driving to airport</a:t>
              </a:r>
              <a:endParaRPr b="1" sz="1000">
                <a:solidFill>
                  <a:srgbClr val="1B786E"/>
                </a:solidFill>
                <a:latin typeface="Roboto"/>
                <a:ea typeface="Roboto"/>
                <a:cs typeface="Roboto"/>
                <a:sym typeface="Roboto"/>
              </a:endParaRPr>
            </a:p>
          </p:txBody>
        </p:sp>
      </p:grpSp>
      <p:grpSp>
        <p:nvGrpSpPr>
          <p:cNvPr id="344" name="Google Shape;344;p37"/>
          <p:cNvGrpSpPr/>
          <p:nvPr/>
        </p:nvGrpSpPr>
        <p:grpSpPr>
          <a:xfrm>
            <a:off x="3532168" y="763730"/>
            <a:ext cx="1418334" cy="1567400"/>
            <a:chOff x="3214118" y="1575830"/>
            <a:chExt cx="1418334" cy="1567400"/>
          </a:xfrm>
        </p:grpSpPr>
        <p:cxnSp>
          <p:nvCxnSpPr>
            <p:cNvPr id="345" name="Google Shape;345;p37"/>
            <p:cNvCxnSpPr/>
            <p:nvPr/>
          </p:nvCxnSpPr>
          <p:spPr>
            <a:xfrm>
              <a:off x="3894575"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346" name="Google Shape;346;p37"/>
            <p:cNvSpPr/>
            <p:nvPr/>
          </p:nvSpPr>
          <p:spPr>
            <a:xfrm flipH="1">
              <a:off x="3214118" y="2306625"/>
              <a:ext cx="14181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347" name="Google Shape;347;p37"/>
            <p:cNvSpPr/>
            <p:nvPr/>
          </p:nvSpPr>
          <p:spPr>
            <a:xfrm>
              <a:off x="3214352" y="2460450"/>
              <a:ext cx="14181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7"/>
            <p:cNvSpPr txBox="1"/>
            <p:nvPr/>
          </p:nvSpPr>
          <p:spPr>
            <a:xfrm>
              <a:off x="3324920" y="2696830"/>
              <a:ext cx="11673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rgbClr val="858585"/>
                  </a:solidFill>
                  <a:latin typeface="Roboto"/>
                  <a:ea typeface="Roboto"/>
                  <a:cs typeface="Roboto"/>
                  <a:sym typeface="Roboto"/>
                </a:rPr>
                <a:t>Ticket check-in at the airport</a:t>
              </a:r>
              <a:endParaRPr b="1" sz="1000">
                <a:solidFill>
                  <a:srgbClr val="858585"/>
                </a:solidFill>
                <a:latin typeface="Roboto"/>
                <a:ea typeface="Roboto"/>
                <a:cs typeface="Roboto"/>
                <a:sym typeface="Roboto"/>
              </a:endParaRPr>
            </a:p>
          </p:txBody>
        </p:sp>
        <p:sp>
          <p:nvSpPr>
            <p:cNvPr id="349" name="Google Shape;349;p37"/>
            <p:cNvSpPr txBox="1"/>
            <p:nvPr/>
          </p:nvSpPr>
          <p:spPr>
            <a:xfrm>
              <a:off x="3317101" y="1575830"/>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GB" sz="1000">
                  <a:solidFill>
                    <a:srgbClr val="858585"/>
                  </a:solidFill>
                  <a:latin typeface="Roboto"/>
                  <a:ea typeface="Roboto"/>
                  <a:cs typeface="Roboto"/>
                  <a:sym typeface="Roboto"/>
                </a:rPr>
                <a:t>Airport</a:t>
              </a:r>
              <a:endParaRPr sz="1000">
                <a:solidFill>
                  <a:srgbClr val="858585"/>
                </a:solidFill>
                <a:latin typeface="Roboto"/>
                <a:ea typeface="Roboto"/>
                <a:cs typeface="Roboto"/>
                <a:sym typeface="Roboto"/>
              </a:endParaRPr>
            </a:p>
          </p:txBody>
        </p:sp>
      </p:grpSp>
      <p:grpSp>
        <p:nvGrpSpPr>
          <p:cNvPr id="350" name="Google Shape;350;p37"/>
          <p:cNvGrpSpPr/>
          <p:nvPr/>
        </p:nvGrpSpPr>
        <p:grpSpPr>
          <a:xfrm>
            <a:off x="4823244" y="883334"/>
            <a:ext cx="1418334" cy="1582184"/>
            <a:chOff x="4511544" y="1695421"/>
            <a:chExt cx="1418334" cy="1582184"/>
          </a:xfrm>
        </p:grpSpPr>
        <p:cxnSp>
          <p:nvCxnSpPr>
            <p:cNvPr id="351" name="Google Shape;351;p37"/>
            <p:cNvCxnSpPr/>
            <p:nvPr/>
          </p:nvCxnSpPr>
          <p:spPr>
            <a:xfrm>
              <a:off x="5192001"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352" name="Google Shape;352;p37"/>
            <p:cNvSpPr/>
            <p:nvPr/>
          </p:nvSpPr>
          <p:spPr>
            <a:xfrm flipH="1">
              <a:off x="4511544" y="2306625"/>
              <a:ext cx="14181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353" name="Google Shape;353;p37"/>
            <p:cNvSpPr/>
            <p:nvPr/>
          </p:nvSpPr>
          <p:spPr>
            <a:xfrm>
              <a:off x="4511779" y="2460450"/>
              <a:ext cx="14181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7"/>
            <p:cNvSpPr txBox="1"/>
            <p:nvPr/>
          </p:nvSpPr>
          <p:spPr>
            <a:xfrm>
              <a:off x="4636917" y="2831205"/>
              <a:ext cx="11673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rgbClr val="858585"/>
                  </a:solidFill>
                  <a:latin typeface="Roboto"/>
                  <a:ea typeface="Roboto"/>
                  <a:cs typeface="Roboto"/>
                  <a:sym typeface="Roboto"/>
                </a:rPr>
                <a:t>Luggage check-in at the airport</a:t>
              </a:r>
              <a:endParaRPr b="1" sz="1000">
                <a:solidFill>
                  <a:srgbClr val="858585"/>
                </a:solidFill>
                <a:latin typeface="Roboto"/>
                <a:ea typeface="Roboto"/>
                <a:cs typeface="Roboto"/>
                <a:sym typeface="Roboto"/>
              </a:endParaRPr>
            </a:p>
          </p:txBody>
        </p:sp>
      </p:grpSp>
      <p:grpSp>
        <p:nvGrpSpPr>
          <p:cNvPr id="355" name="Google Shape;355;p37"/>
          <p:cNvGrpSpPr/>
          <p:nvPr/>
        </p:nvGrpSpPr>
        <p:grpSpPr>
          <a:xfrm>
            <a:off x="6108727" y="763730"/>
            <a:ext cx="1418334" cy="1390097"/>
            <a:chOff x="3214118" y="1575830"/>
            <a:chExt cx="1418334" cy="1390097"/>
          </a:xfrm>
        </p:grpSpPr>
        <p:cxnSp>
          <p:nvCxnSpPr>
            <p:cNvPr id="356" name="Google Shape;356;p37"/>
            <p:cNvCxnSpPr/>
            <p:nvPr/>
          </p:nvCxnSpPr>
          <p:spPr>
            <a:xfrm>
              <a:off x="3894575"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357" name="Google Shape;357;p37"/>
            <p:cNvSpPr/>
            <p:nvPr/>
          </p:nvSpPr>
          <p:spPr>
            <a:xfrm flipH="1">
              <a:off x="3214118" y="2306625"/>
              <a:ext cx="14181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358" name="Google Shape;358;p37"/>
            <p:cNvSpPr/>
            <p:nvPr/>
          </p:nvSpPr>
          <p:spPr>
            <a:xfrm>
              <a:off x="3214352" y="2460450"/>
              <a:ext cx="14181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txBox="1"/>
            <p:nvPr/>
          </p:nvSpPr>
          <p:spPr>
            <a:xfrm>
              <a:off x="3327091" y="2637727"/>
              <a:ext cx="1167300" cy="328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rgbClr val="858585"/>
                  </a:solidFill>
                  <a:latin typeface="Roboto"/>
                  <a:ea typeface="Roboto"/>
                  <a:cs typeface="Roboto"/>
                  <a:sym typeface="Roboto"/>
                </a:rPr>
                <a:t>On the airplane</a:t>
              </a:r>
              <a:endParaRPr b="1" sz="1000">
                <a:solidFill>
                  <a:srgbClr val="858585"/>
                </a:solidFill>
                <a:latin typeface="Roboto"/>
                <a:ea typeface="Roboto"/>
                <a:cs typeface="Roboto"/>
                <a:sym typeface="Roboto"/>
              </a:endParaRPr>
            </a:p>
          </p:txBody>
        </p:sp>
        <p:sp>
          <p:nvSpPr>
            <p:cNvPr id="360" name="Google Shape;360;p37"/>
            <p:cNvSpPr txBox="1"/>
            <p:nvPr/>
          </p:nvSpPr>
          <p:spPr>
            <a:xfrm>
              <a:off x="3317101" y="1575830"/>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GB" sz="1000">
                  <a:solidFill>
                    <a:srgbClr val="858585"/>
                  </a:solidFill>
                  <a:latin typeface="Roboto"/>
                  <a:ea typeface="Roboto"/>
                  <a:cs typeface="Roboto"/>
                  <a:sym typeface="Roboto"/>
                </a:rPr>
                <a:t>In flight</a:t>
              </a:r>
              <a:endParaRPr sz="1000">
                <a:solidFill>
                  <a:srgbClr val="858585"/>
                </a:solidFill>
                <a:latin typeface="Roboto"/>
                <a:ea typeface="Roboto"/>
                <a:cs typeface="Roboto"/>
                <a:sym typeface="Roboto"/>
              </a:endParaRPr>
            </a:p>
          </p:txBody>
        </p:sp>
      </p:grpSp>
      <p:grpSp>
        <p:nvGrpSpPr>
          <p:cNvPr id="361" name="Google Shape;361;p37"/>
          <p:cNvGrpSpPr/>
          <p:nvPr/>
        </p:nvGrpSpPr>
        <p:grpSpPr>
          <a:xfrm>
            <a:off x="7402753" y="757005"/>
            <a:ext cx="1418334" cy="1700450"/>
            <a:chOff x="4511544" y="1575830"/>
            <a:chExt cx="1418334" cy="1700450"/>
          </a:xfrm>
        </p:grpSpPr>
        <p:cxnSp>
          <p:nvCxnSpPr>
            <p:cNvPr id="362" name="Google Shape;362;p37"/>
            <p:cNvCxnSpPr/>
            <p:nvPr/>
          </p:nvCxnSpPr>
          <p:spPr>
            <a:xfrm>
              <a:off x="5192001"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363" name="Google Shape;363;p37"/>
            <p:cNvSpPr/>
            <p:nvPr/>
          </p:nvSpPr>
          <p:spPr>
            <a:xfrm flipH="1">
              <a:off x="4511544" y="2306625"/>
              <a:ext cx="14181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364" name="Google Shape;364;p37"/>
            <p:cNvSpPr/>
            <p:nvPr/>
          </p:nvSpPr>
          <p:spPr>
            <a:xfrm>
              <a:off x="4511779" y="2460450"/>
              <a:ext cx="14181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7"/>
            <p:cNvSpPr txBox="1"/>
            <p:nvPr/>
          </p:nvSpPr>
          <p:spPr>
            <a:xfrm>
              <a:off x="4636930" y="2829880"/>
              <a:ext cx="11673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rgbClr val="858585"/>
                  </a:solidFill>
                  <a:latin typeface="Roboto"/>
                  <a:ea typeface="Roboto"/>
                  <a:cs typeface="Roboto"/>
                  <a:sym typeface="Roboto"/>
                </a:rPr>
                <a:t>Luggage pickup at the destination</a:t>
              </a:r>
              <a:endParaRPr b="1" sz="1000">
                <a:solidFill>
                  <a:srgbClr val="858585"/>
                </a:solidFill>
                <a:latin typeface="Roboto"/>
                <a:ea typeface="Roboto"/>
                <a:cs typeface="Roboto"/>
                <a:sym typeface="Roboto"/>
              </a:endParaRPr>
            </a:p>
          </p:txBody>
        </p:sp>
        <p:sp>
          <p:nvSpPr>
            <p:cNvPr id="366" name="Google Shape;366;p37"/>
            <p:cNvSpPr txBox="1"/>
            <p:nvPr/>
          </p:nvSpPr>
          <p:spPr>
            <a:xfrm>
              <a:off x="4632436" y="1575830"/>
              <a:ext cx="624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858585"/>
                  </a:solidFill>
                  <a:latin typeface="Roboto"/>
                  <a:ea typeface="Roboto"/>
                  <a:cs typeface="Roboto"/>
                  <a:sym typeface="Roboto"/>
                </a:rPr>
                <a:t>Post flight</a:t>
              </a:r>
              <a:endParaRPr sz="1000">
                <a:solidFill>
                  <a:srgbClr val="858585"/>
                </a:solidFill>
                <a:latin typeface="Roboto"/>
                <a:ea typeface="Roboto"/>
                <a:cs typeface="Roboto"/>
                <a:sym typeface="Roboto"/>
              </a:endParaRPr>
            </a:p>
          </p:txBody>
        </p:sp>
      </p:grpSp>
      <p:sp>
        <p:nvSpPr>
          <p:cNvPr id="367" name="Google Shape;367;p37"/>
          <p:cNvSpPr/>
          <p:nvPr/>
        </p:nvSpPr>
        <p:spPr>
          <a:xfrm>
            <a:off x="481325" y="2600475"/>
            <a:ext cx="474300" cy="4716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7"/>
          <p:cNvSpPr/>
          <p:nvPr/>
        </p:nvSpPr>
        <p:spPr>
          <a:xfrm>
            <a:off x="481325" y="3168950"/>
            <a:ext cx="474300" cy="520200"/>
          </a:xfrm>
          <a:prstGeom prst="smileyFace">
            <a:avLst>
              <a:gd fmla="val 456"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7"/>
          <p:cNvSpPr/>
          <p:nvPr/>
        </p:nvSpPr>
        <p:spPr>
          <a:xfrm>
            <a:off x="481325" y="3786025"/>
            <a:ext cx="474300" cy="5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0" name="Google Shape;370;p37"/>
          <p:cNvCxnSpPr/>
          <p:nvPr/>
        </p:nvCxnSpPr>
        <p:spPr>
          <a:xfrm>
            <a:off x="1790550" y="2890750"/>
            <a:ext cx="665100" cy="967500"/>
          </a:xfrm>
          <a:prstGeom prst="straightConnector1">
            <a:avLst/>
          </a:prstGeom>
          <a:noFill/>
          <a:ln cap="flat" cmpd="sng" w="9525">
            <a:solidFill>
              <a:schemeClr val="dk2"/>
            </a:solidFill>
            <a:prstDash val="solid"/>
            <a:round/>
            <a:headEnd len="med" w="med" type="none"/>
            <a:tailEnd len="med" w="med" type="none"/>
          </a:ln>
        </p:spPr>
      </p:cxnSp>
      <p:cxnSp>
        <p:nvCxnSpPr>
          <p:cNvPr id="371" name="Google Shape;371;p37"/>
          <p:cNvCxnSpPr>
            <a:stCxn id="372" idx="2"/>
            <a:endCxn id="373" idx="1"/>
          </p:cNvCxnSpPr>
          <p:nvPr/>
        </p:nvCxnSpPr>
        <p:spPr>
          <a:xfrm flipH="1" rot="10800000">
            <a:off x="2886513" y="3376825"/>
            <a:ext cx="906000" cy="905100"/>
          </a:xfrm>
          <a:prstGeom prst="straightConnector1">
            <a:avLst/>
          </a:prstGeom>
          <a:noFill/>
          <a:ln cap="flat" cmpd="sng" w="9525">
            <a:solidFill>
              <a:schemeClr val="dk2"/>
            </a:solidFill>
            <a:prstDash val="solid"/>
            <a:round/>
            <a:headEnd len="med" w="med" type="none"/>
            <a:tailEnd len="med" w="med" type="none"/>
          </a:ln>
        </p:spPr>
      </p:cxnSp>
      <p:cxnSp>
        <p:nvCxnSpPr>
          <p:cNvPr id="374" name="Google Shape;374;p37"/>
          <p:cNvCxnSpPr>
            <a:stCxn id="373" idx="3"/>
            <a:endCxn id="375" idx="1"/>
          </p:cNvCxnSpPr>
          <p:nvPr/>
        </p:nvCxnSpPr>
        <p:spPr>
          <a:xfrm flipH="1" rot="10800000">
            <a:off x="4541675" y="3374650"/>
            <a:ext cx="658200" cy="2100"/>
          </a:xfrm>
          <a:prstGeom prst="straightConnector1">
            <a:avLst/>
          </a:prstGeom>
          <a:noFill/>
          <a:ln cap="flat" cmpd="sng" w="9525">
            <a:solidFill>
              <a:schemeClr val="dk2"/>
            </a:solidFill>
            <a:prstDash val="solid"/>
            <a:round/>
            <a:headEnd len="med" w="med" type="none"/>
            <a:tailEnd len="med" w="med" type="none"/>
          </a:ln>
        </p:spPr>
      </p:cxnSp>
      <p:cxnSp>
        <p:nvCxnSpPr>
          <p:cNvPr id="376" name="Google Shape;376;p37"/>
          <p:cNvCxnSpPr>
            <a:endCxn id="377" idx="1"/>
          </p:cNvCxnSpPr>
          <p:nvPr/>
        </p:nvCxnSpPr>
        <p:spPr>
          <a:xfrm flipH="1" rot="10800000">
            <a:off x="5878425" y="2724675"/>
            <a:ext cx="569100" cy="655200"/>
          </a:xfrm>
          <a:prstGeom prst="straightConnector1">
            <a:avLst/>
          </a:prstGeom>
          <a:noFill/>
          <a:ln cap="flat" cmpd="sng" w="9525">
            <a:solidFill>
              <a:schemeClr val="dk2"/>
            </a:solidFill>
            <a:prstDash val="solid"/>
            <a:round/>
            <a:headEnd len="med" w="med" type="none"/>
            <a:tailEnd len="med" w="med" type="none"/>
          </a:ln>
        </p:spPr>
      </p:cxnSp>
      <p:cxnSp>
        <p:nvCxnSpPr>
          <p:cNvPr id="378" name="Google Shape;378;p37"/>
          <p:cNvCxnSpPr>
            <a:stCxn id="377" idx="3"/>
            <a:endCxn id="379" idx="1"/>
          </p:cNvCxnSpPr>
          <p:nvPr/>
        </p:nvCxnSpPr>
        <p:spPr>
          <a:xfrm>
            <a:off x="7196800" y="2724675"/>
            <a:ext cx="517800" cy="704400"/>
          </a:xfrm>
          <a:prstGeom prst="straightConnector1">
            <a:avLst/>
          </a:prstGeom>
          <a:noFill/>
          <a:ln cap="flat" cmpd="sng" w="9525">
            <a:solidFill>
              <a:schemeClr val="dk2"/>
            </a:solidFill>
            <a:prstDash val="solid"/>
            <a:round/>
            <a:headEnd len="med" w="med" type="none"/>
            <a:tailEnd len="med" w="med" type="none"/>
          </a:ln>
        </p:spPr>
      </p:cxnSp>
      <p:pic>
        <p:nvPicPr>
          <p:cNvPr id="380" name="Google Shape;380;p37"/>
          <p:cNvPicPr preferRelativeResize="0"/>
          <p:nvPr/>
        </p:nvPicPr>
        <p:blipFill>
          <a:blip r:embed="rId3">
            <a:alphaModFix/>
          </a:blip>
          <a:stretch>
            <a:fillRect/>
          </a:stretch>
        </p:blipFill>
        <p:spPr>
          <a:xfrm>
            <a:off x="1390338" y="2576175"/>
            <a:ext cx="548909" cy="520200"/>
          </a:xfrm>
          <a:prstGeom prst="rect">
            <a:avLst/>
          </a:prstGeom>
          <a:noFill/>
          <a:ln>
            <a:noFill/>
          </a:ln>
        </p:spPr>
      </p:pic>
      <p:pic>
        <p:nvPicPr>
          <p:cNvPr id="372" name="Google Shape;372;p37"/>
          <p:cNvPicPr preferRelativeResize="0"/>
          <p:nvPr/>
        </p:nvPicPr>
        <p:blipFill>
          <a:blip r:embed="rId4">
            <a:alphaModFix/>
          </a:blip>
          <a:stretch>
            <a:fillRect/>
          </a:stretch>
        </p:blipFill>
        <p:spPr>
          <a:xfrm>
            <a:off x="2511875" y="3810325"/>
            <a:ext cx="749275" cy="471600"/>
          </a:xfrm>
          <a:prstGeom prst="rect">
            <a:avLst/>
          </a:prstGeom>
          <a:noFill/>
          <a:ln>
            <a:noFill/>
          </a:ln>
        </p:spPr>
      </p:pic>
      <p:pic>
        <p:nvPicPr>
          <p:cNvPr id="373" name="Google Shape;373;p37"/>
          <p:cNvPicPr preferRelativeResize="0"/>
          <p:nvPr/>
        </p:nvPicPr>
        <p:blipFill rotWithShape="1">
          <a:blip r:embed="rId5">
            <a:alphaModFix/>
          </a:blip>
          <a:srcRect b="4668" l="20506" r="9860" t="4677"/>
          <a:stretch/>
        </p:blipFill>
        <p:spPr>
          <a:xfrm>
            <a:off x="3792400" y="3140950"/>
            <a:ext cx="749275" cy="471600"/>
          </a:xfrm>
          <a:prstGeom prst="rect">
            <a:avLst/>
          </a:prstGeom>
          <a:noFill/>
          <a:ln>
            <a:noFill/>
          </a:ln>
        </p:spPr>
      </p:pic>
      <p:pic>
        <p:nvPicPr>
          <p:cNvPr id="375" name="Google Shape;375;p37"/>
          <p:cNvPicPr preferRelativeResize="0"/>
          <p:nvPr/>
        </p:nvPicPr>
        <p:blipFill>
          <a:blip r:embed="rId6">
            <a:alphaModFix/>
          </a:blip>
          <a:stretch>
            <a:fillRect/>
          </a:stretch>
        </p:blipFill>
        <p:spPr>
          <a:xfrm>
            <a:off x="5199875" y="3084250"/>
            <a:ext cx="665100" cy="580500"/>
          </a:xfrm>
          <a:prstGeom prst="rect">
            <a:avLst/>
          </a:prstGeom>
          <a:noFill/>
          <a:ln>
            <a:noFill/>
          </a:ln>
        </p:spPr>
      </p:pic>
      <p:pic>
        <p:nvPicPr>
          <p:cNvPr id="377" name="Google Shape;377;p37"/>
          <p:cNvPicPr preferRelativeResize="0"/>
          <p:nvPr/>
        </p:nvPicPr>
        <p:blipFill>
          <a:blip r:embed="rId7">
            <a:alphaModFix/>
          </a:blip>
          <a:stretch>
            <a:fillRect/>
          </a:stretch>
        </p:blipFill>
        <p:spPr>
          <a:xfrm>
            <a:off x="6447525" y="2457450"/>
            <a:ext cx="749275" cy="534450"/>
          </a:xfrm>
          <a:prstGeom prst="rect">
            <a:avLst/>
          </a:prstGeom>
          <a:noFill/>
          <a:ln>
            <a:noFill/>
          </a:ln>
        </p:spPr>
      </p:pic>
      <p:pic>
        <p:nvPicPr>
          <p:cNvPr id="379" name="Google Shape;379;p37"/>
          <p:cNvPicPr preferRelativeResize="0"/>
          <p:nvPr/>
        </p:nvPicPr>
        <p:blipFill rotWithShape="1">
          <a:blip r:embed="rId8">
            <a:alphaModFix/>
          </a:blip>
          <a:srcRect b="-8" l="0" r="0" t="16944"/>
          <a:stretch/>
        </p:blipFill>
        <p:spPr>
          <a:xfrm>
            <a:off x="7714625" y="3193250"/>
            <a:ext cx="1001750" cy="471600"/>
          </a:xfrm>
          <a:prstGeom prst="rect">
            <a:avLst/>
          </a:prstGeom>
          <a:noFill/>
          <a:ln>
            <a:noFill/>
          </a:ln>
        </p:spPr>
      </p:pic>
      <p:sp>
        <p:nvSpPr>
          <p:cNvPr id="381" name="Google Shape;381;p37"/>
          <p:cNvSpPr txBox="1"/>
          <p:nvPr/>
        </p:nvSpPr>
        <p:spPr>
          <a:xfrm>
            <a:off x="227800" y="4436125"/>
            <a:ext cx="1175100" cy="5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t>Emotions and touch points</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grpSp>
        <p:nvGrpSpPr>
          <p:cNvPr id="386" name="Google Shape;386;p38"/>
          <p:cNvGrpSpPr/>
          <p:nvPr/>
        </p:nvGrpSpPr>
        <p:grpSpPr>
          <a:xfrm>
            <a:off x="6858000" y="689345"/>
            <a:ext cx="2286000" cy="4454194"/>
            <a:chOff x="0" y="2295575"/>
            <a:chExt cx="2286000" cy="2847950"/>
          </a:xfrm>
        </p:grpSpPr>
        <p:grpSp>
          <p:nvGrpSpPr>
            <p:cNvPr id="387" name="Google Shape;387;p38"/>
            <p:cNvGrpSpPr/>
            <p:nvPr/>
          </p:nvGrpSpPr>
          <p:grpSpPr>
            <a:xfrm>
              <a:off x="0" y="2295575"/>
              <a:ext cx="2286000" cy="2847950"/>
              <a:chOff x="0" y="2295575"/>
              <a:chExt cx="2286000" cy="2847950"/>
            </a:xfrm>
          </p:grpSpPr>
          <p:sp>
            <p:nvSpPr>
              <p:cNvPr id="388" name="Google Shape;388;p38"/>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8"/>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38"/>
            <p:cNvSpPr txBox="1"/>
            <p:nvPr/>
          </p:nvSpPr>
          <p:spPr>
            <a:xfrm>
              <a:off x="216306" y="2441108"/>
              <a:ext cx="14649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500">
                  <a:solidFill>
                    <a:srgbClr val="5E5E5E"/>
                  </a:solidFill>
                  <a:latin typeface="Roboto"/>
                  <a:ea typeface="Roboto"/>
                  <a:cs typeface="Roboto"/>
                  <a:sym typeface="Roboto"/>
                </a:rPr>
                <a:t>Post-flight</a:t>
              </a:r>
              <a:endParaRPr sz="1500">
                <a:solidFill>
                  <a:srgbClr val="5E5E5E"/>
                </a:solidFill>
                <a:latin typeface="Roboto"/>
                <a:ea typeface="Roboto"/>
                <a:cs typeface="Roboto"/>
                <a:sym typeface="Roboto"/>
              </a:endParaRPr>
            </a:p>
          </p:txBody>
        </p:sp>
        <p:sp>
          <p:nvSpPr>
            <p:cNvPr id="391" name="Google Shape;391;p38"/>
            <p:cNvSpPr txBox="1"/>
            <p:nvPr/>
          </p:nvSpPr>
          <p:spPr>
            <a:xfrm>
              <a:off x="120950" y="2933875"/>
              <a:ext cx="2080500" cy="2132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5E5E5E"/>
                </a:buClr>
                <a:buSzPts val="1200"/>
                <a:buFont typeface="Roboto"/>
                <a:buChar char="●"/>
              </a:pPr>
              <a:r>
                <a:rPr lang="en-GB" sz="1200">
                  <a:solidFill>
                    <a:srgbClr val="5E5E5E"/>
                  </a:solidFill>
                  <a:latin typeface="Roboto"/>
                  <a:ea typeface="Roboto"/>
                  <a:cs typeface="Roboto"/>
                  <a:sym typeface="Roboto"/>
                </a:rPr>
                <a:t>Gate connections </a:t>
              </a:r>
              <a:endParaRPr sz="1200">
                <a:solidFill>
                  <a:srgbClr val="5E5E5E"/>
                </a:solidFill>
                <a:latin typeface="Roboto"/>
                <a:ea typeface="Roboto"/>
                <a:cs typeface="Roboto"/>
                <a:sym typeface="Roboto"/>
              </a:endParaRPr>
            </a:p>
            <a:p>
              <a:pPr indent="-304800" lvl="0" marL="457200" rtl="0" algn="l">
                <a:lnSpc>
                  <a:spcPct val="115000"/>
                </a:lnSpc>
                <a:spcBef>
                  <a:spcPts val="0"/>
                </a:spcBef>
                <a:spcAft>
                  <a:spcPts val="0"/>
                </a:spcAft>
                <a:buClr>
                  <a:srgbClr val="5E5E5E"/>
                </a:buClr>
                <a:buSzPts val="1200"/>
                <a:buFont typeface="Roboto"/>
                <a:buChar char="●"/>
              </a:pPr>
              <a:r>
                <a:rPr lang="en-GB" sz="1200">
                  <a:solidFill>
                    <a:srgbClr val="5E5E5E"/>
                  </a:solidFill>
                  <a:latin typeface="Roboto"/>
                  <a:ea typeface="Roboto"/>
                  <a:cs typeface="Roboto"/>
                  <a:sym typeface="Roboto"/>
                </a:rPr>
                <a:t>Baggage claim information</a:t>
              </a:r>
              <a:endParaRPr sz="1200">
                <a:solidFill>
                  <a:srgbClr val="5E5E5E"/>
                </a:solidFill>
                <a:latin typeface="Roboto"/>
                <a:ea typeface="Roboto"/>
                <a:cs typeface="Roboto"/>
                <a:sym typeface="Roboto"/>
              </a:endParaRPr>
            </a:p>
            <a:p>
              <a:pPr indent="-304800" lvl="0" marL="457200" rtl="0" algn="l">
                <a:lnSpc>
                  <a:spcPct val="115000"/>
                </a:lnSpc>
                <a:spcBef>
                  <a:spcPts val="0"/>
                </a:spcBef>
                <a:spcAft>
                  <a:spcPts val="0"/>
                </a:spcAft>
                <a:buClr>
                  <a:srgbClr val="5E5E5E"/>
                </a:buClr>
                <a:buSzPts val="1200"/>
                <a:buFont typeface="Roboto"/>
                <a:buChar char="●"/>
              </a:pPr>
              <a:r>
                <a:rPr lang="en-GB" sz="1200">
                  <a:solidFill>
                    <a:srgbClr val="5E5E5E"/>
                  </a:solidFill>
                  <a:latin typeface="Roboto"/>
                  <a:ea typeface="Roboto"/>
                  <a:cs typeface="Roboto"/>
                  <a:sym typeface="Roboto"/>
                </a:rPr>
                <a:t>Baggage pickup</a:t>
              </a:r>
              <a:endParaRPr sz="1200">
                <a:solidFill>
                  <a:srgbClr val="5E5E5E"/>
                </a:solidFill>
                <a:latin typeface="Roboto"/>
                <a:ea typeface="Roboto"/>
                <a:cs typeface="Roboto"/>
                <a:sym typeface="Roboto"/>
              </a:endParaRPr>
            </a:p>
            <a:p>
              <a:pPr indent="-304800" lvl="0" marL="457200" rtl="0" algn="l">
                <a:lnSpc>
                  <a:spcPct val="115000"/>
                </a:lnSpc>
                <a:spcBef>
                  <a:spcPts val="0"/>
                </a:spcBef>
                <a:spcAft>
                  <a:spcPts val="0"/>
                </a:spcAft>
                <a:buClr>
                  <a:srgbClr val="5E5E5E"/>
                </a:buClr>
                <a:buSzPts val="1200"/>
                <a:buFont typeface="Roboto"/>
                <a:buChar char="●"/>
              </a:pPr>
              <a:r>
                <a:rPr lang="en-GB" sz="1200">
                  <a:solidFill>
                    <a:srgbClr val="5E5E5E"/>
                  </a:solidFill>
                  <a:latin typeface="Roboto"/>
                  <a:ea typeface="Roboto"/>
                  <a:cs typeface="Roboto"/>
                  <a:sym typeface="Roboto"/>
                </a:rPr>
                <a:t>Customer service and complaint management</a:t>
              </a:r>
              <a:endParaRPr sz="1200">
                <a:solidFill>
                  <a:srgbClr val="5E5E5E"/>
                </a:solidFill>
                <a:latin typeface="Roboto"/>
                <a:ea typeface="Roboto"/>
                <a:cs typeface="Roboto"/>
                <a:sym typeface="Roboto"/>
              </a:endParaRPr>
            </a:p>
            <a:p>
              <a:pPr indent="-304800" lvl="0" marL="457200" rtl="0" algn="l">
                <a:lnSpc>
                  <a:spcPct val="115000"/>
                </a:lnSpc>
                <a:spcBef>
                  <a:spcPts val="0"/>
                </a:spcBef>
                <a:spcAft>
                  <a:spcPts val="0"/>
                </a:spcAft>
                <a:buClr>
                  <a:srgbClr val="5E5E5E"/>
                </a:buClr>
                <a:buSzPts val="1200"/>
                <a:buFont typeface="Roboto"/>
                <a:buChar char="●"/>
              </a:pPr>
              <a:r>
                <a:rPr lang="en-GB" sz="1200">
                  <a:solidFill>
                    <a:srgbClr val="5E5E5E"/>
                  </a:solidFill>
                  <a:latin typeface="Roboto"/>
                  <a:ea typeface="Roboto"/>
                  <a:cs typeface="Roboto"/>
                  <a:sym typeface="Roboto"/>
                </a:rPr>
                <a:t>Transportation from airport and parking</a:t>
              </a:r>
              <a:endParaRPr sz="1200">
                <a:solidFill>
                  <a:srgbClr val="5E5E5E"/>
                </a:solidFill>
                <a:latin typeface="Roboto"/>
                <a:ea typeface="Roboto"/>
                <a:cs typeface="Roboto"/>
                <a:sym typeface="Roboto"/>
              </a:endParaRPr>
            </a:p>
            <a:p>
              <a:pPr indent="-304800" lvl="0" marL="457200" rtl="0" algn="l">
                <a:lnSpc>
                  <a:spcPct val="115000"/>
                </a:lnSpc>
                <a:spcBef>
                  <a:spcPts val="0"/>
                </a:spcBef>
                <a:spcAft>
                  <a:spcPts val="0"/>
                </a:spcAft>
                <a:buClr>
                  <a:srgbClr val="5E5E5E"/>
                </a:buClr>
                <a:buSzPts val="1200"/>
                <a:buFont typeface="Roboto"/>
                <a:buChar char="●"/>
              </a:pPr>
              <a:r>
                <a:rPr lang="en-GB" sz="1200">
                  <a:solidFill>
                    <a:srgbClr val="5E5E5E"/>
                  </a:solidFill>
                  <a:latin typeface="Roboto"/>
                  <a:ea typeface="Roboto"/>
                  <a:cs typeface="Roboto"/>
                  <a:sym typeface="Roboto"/>
                </a:rPr>
                <a:t>Frequent flyer account management </a:t>
              </a:r>
              <a:endParaRPr sz="1200">
                <a:solidFill>
                  <a:srgbClr val="5E5E5E"/>
                </a:solidFill>
                <a:latin typeface="Roboto"/>
                <a:ea typeface="Roboto"/>
                <a:cs typeface="Roboto"/>
                <a:sym typeface="Roboto"/>
              </a:endParaRPr>
            </a:p>
          </p:txBody>
        </p:sp>
      </p:grpSp>
      <p:grpSp>
        <p:nvGrpSpPr>
          <p:cNvPr id="392" name="Google Shape;392;p38"/>
          <p:cNvGrpSpPr/>
          <p:nvPr/>
        </p:nvGrpSpPr>
        <p:grpSpPr>
          <a:xfrm>
            <a:off x="4724400" y="689519"/>
            <a:ext cx="2286000" cy="4454479"/>
            <a:chOff x="0" y="2295575"/>
            <a:chExt cx="2286000" cy="2847950"/>
          </a:xfrm>
        </p:grpSpPr>
        <p:grpSp>
          <p:nvGrpSpPr>
            <p:cNvPr id="393" name="Google Shape;393;p38"/>
            <p:cNvGrpSpPr/>
            <p:nvPr/>
          </p:nvGrpSpPr>
          <p:grpSpPr>
            <a:xfrm>
              <a:off x="0" y="2295575"/>
              <a:ext cx="2286000" cy="2847950"/>
              <a:chOff x="0" y="2295575"/>
              <a:chExt cx="2286000" cy="2847950"/>
            </a:xfrm>
          </p:grpSpPr>
          <p:sp>
            <p:nvSpPr>
              <p:cNvPr id="394" name="Google Shape;394;p38"/>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8"/>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38"/>
            <p:cNvSpPr txBox="1"/>
            <p:nvPr/>
          </p:nvSpPr>
          <p:spPr>
            <a:xfrm>
              <a:off x="216308" y="2441105"/>
              <a:ext cx="16584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500">
                  <a:solidFill>
                    <a:srgbClr val="5E5E5E"/>
                  </a:solidFill>
                  <a:latin typeface="Roboto"/>
                  <a:ea typeface="Roboto"/>
                  <a:cs typeface="Roboto"/>
                  <a:sym typeface="Roboto"/>
                </a:rPr>
                <a:t>In flight</a:t>
              </a:r>
              <a:endParaRPr sz="1500">
                <a:solidFill>
                  <a:srgbClr val="5E5E5E"/>
                </a:solidFill>
                <a:latin typeface="Roboto"/>
                <a:ea typeface="Roboto"/>
                <a:cs typeface="Roboto"/>
                <a:sym typeface="Roboto"/>
              </a:endParaRPr>
            </a:p>
          </p:txBody>
        </p:sp>
        <p:sp>
          <p:nvSpPr>
            <p:cNvPr id="397" name="Google Shape;397;p38"/>
            <p:cNvSpPr txBox="1"/>
            <p:nvPr/>
          </p:nvSpPr>
          <p:spPr>
            <a:xfrm>
              <a:off x="84675" y="2896358"/>
              <a:ext cx="2092500" cy="2162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5E5E5E"/>
                </a:buClr>
                <a:buSzPts val="1200"/>
                <a:buFont typeface="Roboto"/>
                <a:buChar char="●"/>
              </a:pPr>
              <a:r>
                <a:rPr lang="en-GB" sz="1200">
                  <a:solidFill>
                    <a:srgbClr val="5E5E5E"/>
                  </a:solidFill>
                  <a:latin typeface="Roboto"/>
                  <a:ea typeface="Roboto"/>
                  <a:cs typeface="Roboto"/>
                  <a:sym typeface="Roboto"/>
                </a:rPr>
                <a:t>Baggage storage</a:t>
              </a:r>
              <a:endParaRPr sz="1200">
                <a:solidFill>
                  <a:srgbClr val="5E5E5E"/>
                </a:solidFill>
                <a:latin typeface="Roboto"/>
                <a:ea typeface="Roboto"/>
                <a:cs typeface="Roboto"/>
                <a:sym typeface="Roboto"/>
              </a:endParaRPr>
            </a:p>
            <a:p>
              <a:pPr indent="-304800" lvl="0" marL="457200" rtl="0" algn="l">
                <a:lnSpc>
                  <a:spcPct val="115000"/>
                </a:lnSpc>
                <a:spcBef>
                  <a:spcPts val="0"/>
                </a:spcBef>
                <a:spcAft>
                  <a:spcPts val="0"/>
                </a:spcAft>
                <a:buClr>
                  <a:srgbClr val="5E5E5E"/>
                </a:buClr>
                <a:buSzPts val="1200"/>
                <a:buFont typeface="Roboto"/>
                <a:buChar char="●"/>
              </a:pPr>
              <a:r>
                <a:rPr lang="en-GB" sz="1200">
                  <a:solidFill>
                    <a:srgbClr val="5E5E5E"/>
                  </a:solidFill>
                  <a:latin typeface="Roboto"/>
                  <a:ea typeface="Roboto"/>
                  <a:cs typeface="Roboto"/>
                  <a:sym typeface="Roboto"/>
                </a:rPr>
                <a:t>Entertainment</a:t>
              </a:r>
              <a:endParaRPr sz="1200">
                <a:solidFill>
                  <a:srgbClr val="5E5E5E"/>
                </a:solidFill>
                <a:latin typeface="Roboto"/>
                <a:ea typeface="Roboto"/>
                <a:cs typeface="Roboto"/>
                <a:sym typeface="Roboto"/>
              </a:endParaRPr>
            </a:p>
            <a:p>
              <a:pPr indent="-304800" lvl="0" marL="457200" rtl="0" algn="l">
                <a:lnSpc>
                  <a:spcPct val="115000"/>
                </a:lnSpc>
                <a:spcBef>
                  <a:spcPts val="0"/>
                </a:spcBef>
                <a:spcAft>
                  <a:spcPts val="0"/>
                </a:spcAft>
                <a:buClr>
                  <a:srgbClr val="5E5E5E"/>
                </a:buClr>
                <a:buSzPts val="1200"/>
                <a:buFont typeface="Roboto"/>
                <a:buChar char="●"/>
              </a:pPr>
              <a:r>
                <a:rPr lang="en-GB" sz="1200">
                  <a:solidFill>
                    <a:srgbClr val="5E5E5E"/>
                  </a:solidFill>
                  <a:latin typeface="Roboto"/>
                  <a:ea typeface="Roboto"/>
                  <a:cs typeface="Roboto"/>
                  <a:sym typeface="Roboto"/>
                </a:rPr>
                <a:t>Meals </a:t>
              </a:r>
              <a:endParaRPr sz="1200">
                <a:solidFill>
                  <a:srgbClr val="5E5E5E"/>
                </a:solidFill>
                <a:latin typeface="Roboto"/>
                <a:ea typeface="Roboto"/>
                <a:cs typeface="Roboto"/>
                <a:sym typeface="Roboto"/>
              </a:endParaRPr>
            </a:p>
            <a:p>
              <a:pPr indent="-304800" lvl="0" marL="457200" rtl="0" algn="l">
                <a:lnSpc>
                  <a:spcPct val="115000"/>
                </a:lnSpc>
                <a:spcBef>
                  <a:spcPts val="0"/>
                </a:spcBef>
                <a:spcAft>
                  <a:spcPts val="0"/>
                </a:spcAft>
                <a:buClr>
                  <a:srgbClr val="5E5E5E"/>
                </a:buClr>
                <a:buSzPts val="1200"/>
                <a:buFont typeface="Roboto"/>
                <a:buChar char="●"/>
              </a:pPr>
              <a:r>
                <a:rPr lang="en-GB" sz="1200">
                  <a:solidFill>
                    <a:srgbClr val="5E5E5E"/>
                  </a:solidFill>
                  <a:latin typeface="Roboto"/>
                  <a:ea typeface="Roboto"/>
                  <a:cs typeface="Roboto"/>
                  <a:sym typeface="Roboto"/>
                </a:rPr>
                <a:t>Shopping</a:t>
              </a:r>
              <a:endParaRPr sz="1200">
                <a:solidFill>
                  <a:srgbClr val="5E5E5E"/>
                </a:solidFill>
                <a:latin typeface="Roboto"/>
                <a:ea typeface="Roboto"/>
                <a:cs typeface="Roboto"/>
                <a:sym typeface="Roboto"/>
              </a:endParaRPr>
            </a:p>
            <a:p>
              <a:pPr indent="-304800" lvl="0" marL="457200" rtl="0" algn="l">
                <a:lnSpc>
                  <a:spcPct val="115000"/>
                </a:lnSpc>
                <a:spcBef>
                  <a:spcPts val="0"/>
                </a:spcBef>
                <a:spcAft>
                  <a:spcPts val="0"/>
                </a:spcAft>
                <a:buClr>
                  <a:srgbClr val="5E5E5E"/>
                </a:buClr>
                <a:buSzPts val="1200"/>
                <a:buFont typeface="Roboto"/>
                <a:buChar char="●"/>
              </a:pPr>
              <a:r>
                <a:rPr lang="en-GB" sz="1200">
                  <a:solidFill>
                    <a:srgbClr val="5E5E5E"/>
                  </a:solidFill>
                  <a:latin typeface="Roboto"/>
                  <a:ea typeface="Roboto"/>
                  <a:cs typeface="Roboto"/>
                  <a:sym typeface="Roboto"/>
                </a:rPr>
                <a:t>Connectivity</a:t>
              </a:r>
              <a:endParaRPr sz="1200">
                <a:solidFill>
                  <a:srgbClr val="5E5E5E"/>
                </a:solidFill>
                <a:latin typeface="Roboto"/>
                <a:ea typeface="Roboto"/>
                <a:cs typeface="Roboto"/>
                <a:sym typeface="Roboto"/>
              </a:endParaRPr>
            </a:p>
          </p:txBody>
        </p:sp>
        <p:cxnSp>
          <p:nvCxnSpPr>
            <p:cNvPr id="398" name="Google Shape;398;p38"/>
            <p:cNvCxnSpPr/>
            <p:nvPr/>
          </p:nvCxnSpPr>
          <p:spPr>
            <a:xfrm>
              <a:off x="2286000" y="2295575"/>
              <a:ext cx="0" cy="2837400"/>
            </a:xfrm>
            <a:prstGeom prst="straightConnector1">
              <a:avLst/>
            </a:prstGeom>
            <a:noFill/>
            <a:ln cap="flat" cmpd="sng" w="9525">
              <a:solidFill>
                <a:srgbClr val="D9D9D9"/>
              </a:solidFill>
              <a:prstDash val="dot"/>
              <a:round/>
              <a:headEnd len="sm" w="sm" type="none"/>
              <a:tailEnd len="sm" w="sm" type="none"/>
            </a:ln>
          </p:spPr>
        </p:cxnSp>
      </p:grpSp>
      <p:grpSp>
        <p:nvGrpSpPr>
          <p:cNvPr id="399" name="Google Shape;399;p38"/>
          <p:cNvGrpSpPr/>
          <p:nvPr/>
        </p:nvGrpSpPr>
        <p:grpSpPr>
          <a:xfrm>
            <a:off x="2365800" y="677395"/>
            <a:ext cx="2386813" cy="4466440"/>
            <a:chOff x="0" y="2295575"/>
            <a:chExt cx="2286000" cy="2847950"/>
          </a:xfrm>
        </p:grpSpPr>
        <p:grpSp>
          <p:nvGrpSpPr>
            <p:cNvPr id="400" name="Google Shape;400;p38"/>
            <p:cNvGrpSpPr/>
            <p:nvPr/>
          </p:nvGrpSpPr>
          <p:grpSpPr>
            <a:xfrm>
              <a:off x="0" y="2295575"/>
              <a:ext cx="2286000" cy="2847950"/>
              <a:chOff x="0" y="2295575"/>
              <a:chExt cx="2286000" cy="2847950"/>
            </a:xfrm>
          </p:grpSpPr>
          <p:sp>
            <p:nvSpPr>
              <p:cNvPr id="401" name="Google Shape;401;p38"/>
              <p:cNvSpPr/>
              <p:nvPr/>
            </p:nvSpPr>
            <p:spPr>
              <a:xfrm>
                <a:off x="0" y="2823925"/>
                <a:ext cx="2286000" cy="2319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8"/>
              <p:cNvSpPr/>
              <p:nvPr/>
            </p:nvSpPr>
            <p:spPr>
              <a:xfrm>
                <a:off x="0" y="2295575"/>
                <a:ext cx="2286000" cy="53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38"/>
            <p:cNvSpPr txBox="1"/>
            <p:nvPr/>
          </p:nvSpPr>
          <p:spPr>
            <a:xfrm>
              <a:off x="216306" y="2441102"/>
              <a:ext cx="1489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500">
                  <a:solidFill>
                    <a:srgbClr val="1B786E"/>
                  </a:solidFill>
                  <a:latin typeface="Roboto"/>
                  <a:ea typeface="Roboto"/>
                  <a:cs typeface="Roboto"/>
                  <a:sym typeface="Roboto"/>
                </a:rPr>
                <a:t>Airport</a:t>
              </a:r>
              <a:endParaRPr sz="1500">
                <a:solidFill>
                  <a:srgbClr val="1B786E"/>
                </a:solidFill>
                <a:latin typeface="Roboto"/>
                <a:ea typeface="Roboto"/>
                <a:cs typeface="Roboto"/>
                <a:sym typeface="Roboto"/>
              </a:endParaRPr>
            </a:p>
          </p:txBody>
        </p:sp>
        <p:sp>
          <p:nvSpPr>
            <p:cNvPr id="404" name="Google Shape;404;p38"/>
            <p:cNvSpPr txBox="1"/>
            <p:nvPr/>
          </p:nvSpPr>
          <p:spPr>
            <a:xfrm>
              <a:off x="108850" y="2903758"/>
              <a:ext cx="2062200" cy="2147700"/>
            </a:xfrm>
            <a:prstGeom prst="rect">
              <a:avLst/>
            </a:prstGeom>
            <a:solidFill>
              <a:schemeClr val="accent4"/>
            </a:solid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Roboto"/>
                <a:buChar char="●"/>
              </a:pPr>
              <a:r>
                <a:rPr lang="en-GB" sz="1200">
                  <a:solidFill>
                    <a:srgbClr val="FFFFFF"/>
                  </a:solidFill>
                  <a:latin typeface="Roboto"/>
                  <a:ea typeface="Roboto"/>
                  <a:cs typeface="Roboto"/>
                  <a:sym typeface="Roboto"/>
                </a:rPr>
                <a:t>Airport check-in and seat assignment</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GB" sz="1200">
                  <a:solidFill>
                    <a:srgbClr val="FFFFFF"/>
                  </a:solidFill>
                  <a:latin typeface="Roboto"/>
                  <a:ea typeface="Roboto"/>
                  <a:cs typeface="Roboto"/>
                  <a:sym typeface="Roboto"/>
                </a:rPr>
                <a:t>Baggage check </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GB" sz="1200">
                  <a:solidFill>
                    <a:srgbClr val="FFFFFF"/>
                  </a:solidFill>
                  <a:latin typeface="Roboto"/>
                  <a:ea typeface="Roboto"/>
                  <a:cs typeface="Roboto"/>
                  <a:sym typeface="Roboto"/>
                </a:rPr>
                <a:t>Security</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GB" sz="1200">
                  <a:solidFill>
                    <a:srgbClr val="FFFFFF"/>
                  </a:solidFill>
                  <a:latin typeface="Roboto"/>
                  <a:ea typeface="Roboto"/>
                  <a:cs typeface="Roboto"/>
                  <a:sym typeface="Roboto"/>
                </a:rPr>
                <a:t>Airport shopping or dining</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GB" sz="1200">
                  <a:solidFill>
                    <a:srgbClr val="FFFFFF"/>
                  </a:solidFill>
                  <a:latin typeface="Roboto"/>
                  <a:ea typeface="Roboto"/>
                  <a:cs typeface="Roboto"/>
                  <a:sym typeface="Roboto"/>
                </a:rPr>
                <a:t>Club room access</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GB" sz="1200">
                  <a:solidFill>
                    <a:srgbClr val="FFFFFF"/>
                  </a:solidFill>
                  <a:latin typeface="Roboto"/>
                  <a:ea typeface="Roboto"/>
                  <a:cs typeface="Roboto"/>
                  <a:sym typeface="Roboto"/>
                </a:rPr>
                <a:t>Airport waiting areas</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GB" sz="1200">
                  <a:solidFill>
                    <a:srgbClr val="FFFFFF"/>
                  </a:solidFill>
                  <a:latin typeface="Roboto"/>
                  <a:ea typeface="Roboto"/>
                  <a:cs typeface="Roboto"/>
                  <a:sym typeface="Roboto"/>
                </a:rPr>
                <a:t>Boarding pass and boarding</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GB" sz="1200">
                  <a:solidFill>
                    <a:srgbClr val="FFFFFF"/>
                  </a:solidFill>
                  <a:latin typeface="Roboto"/>
                  <a:ea typeface="Roboto"/>
                  <a:cs typeface="Roboto"/>
                  <a:sym typeface="Roboto"/>
                </a:rPr>
                <a:t>Gate location</a:t>
              </a:r>
              <a:endParaRPr sz="1200">
                <a:solidFill>
                  <a:srgbClr val="FFFFFF"/>
                </a:solidFill>
                <a:latin typeface="Roboto"/>
                <a:ea typeface="Roboto"/>
                <a:cs typeface="Roboto"/>
                <a:sym typeface="Roboto"/>
              </a:endParaRPr>
            </a:p>
          </p:txBody>
        </p:sp>
        <p:cxnSp>
          <p:nvCxnSpPr>
            <p:cNvPr id="405" name="Google Shape;405;p38"/>
            <p:cNvCxnSpPr/>
            <p:nvPr/>
          </p:nvCxnSpPr>
          <p:spPr>
            <a:xfrm>
              <a:off x="2286000" y="2295575"/>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406" name="Google Shape;406;p38"/>
          <p:cNvGrpSpPr/>
          <p:nvPr/>
        </p:nvGrpSpPr>
        <p:grpSpPr>
          <a:xfrm>
            <a:off x="0" y="677305"/>
            <a:ext cx="2386813" cy="4466440"/>
            <a:chOff x="0" y="2295575"/>
            <a:chExt cx="2286000" cy="2847950"/>
          </a:xfrm>
        </p:grpSpPr>
        <p:grpSp>
          <p:nvGrpSpPr>
            <p:cNvPr id="407" name="Google Shape;407;p38"/>
            <p:cNvGrpSpPr/>
            <p:nvPr/>
          </p:nvGrpSpPr>
          <p:grpSpPr>
            <a:xfrm>
              <a:off x="0" y="2295575"/>
              <a:ext cx="2286000" cy="2847950"/>
              <a:chOff x="0" y="2295575"/>
              <a:chExt cx="2286000" cy="2847950"/>
            </a:xfrm>
          </p:grpSpPr>
          <p:sp>
            <p:nvSpPr>
              <p:cNvPr id="408" name="Google Shape;408;p38"/>
              <p:cNvSpPr/>
              <p:nvPr/>
            </p:nvSpPr>
            <p:spPr>
              <a:xfrm>
                <a:off x="0" y="2823925"/>
                <a:ext cx="2286000" cy="2319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8"/>
              <p:cNvSpPr/>
              <p:nvPr/>
            </p:nvSpPr>
            <p:spPr>
              <a:xfrm>
                <a:off x="0" y="2295575"/>
                <a:ext cx="2286000" cy="53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38"/>
            <p:cNvSpPr txBox="1"/>
            <p:nvPr/>
          </p:nvSpPr>
          <p:spPr>
            <a:xfrm>
              <a:off x="216304" y="2441105"/>
              <a:ext cx="12714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500">
                  <a:solidFill>
                    <a:srgbClr val="1B786E"/>
                  </a:solidFill>
                  <a:latin typeface="Roboto"/>
                  <a:ea typeface="Roboto"/>
                  <a:cs typeface="Roboto"/>
                  <a:sym typeface="Roboto"/>
                </a:rPr>
                <a:t>Pre-airport</a:t>
              </a:r>
              <a:endParaRPr sz="1500">
                <a:solidFill>
                  <a:srgbClr val="1B786E"/>
                </a:solidFill>
                <a:latin typeface="Roboto"/>
                <a:ea typeface="Roboto"/>
                <a:cs typeface="Roboto"/>
                <a:sym typeface="Roboto"/>
              </a:endParaRPr>
            </a:p>
          </p:txBody>
        </p:sp>
        <p:sp>
          <p:nvSpPr>
            <p:cNvPr id="411" name="Google Shape;411;p38"/>
            <p:cNvSpPr txBox="1"/>
            <p:nvPr/>
          </p:nvSpPr>
          <p:spPr>
            <a:xfrm>
              <a:off x="120950" y="2933841"/>
              <a:ext cx="2068200" cy="2140200"/>
            </a:xfrm>
            <a:prstGeom prst="rect">
              <a:avLst/>
            </a:prstGeom>
            <a:solidFill>
              <a:schemeClr val="accent4"/>
            </a:solid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Roboto"/>
                <a:buChar char="●"/>
              </a:pPr>
              <a:r>
                <a:rPr lang="en-GB" sz="1200">
                  <a:solidFill>
                    <a:srgbClr val="FFFFFF"/>
                  </a:solidFill>
                  <a:latin typeface="Roboto"/>
                  <a:ea typeface="Roboto"/>
                  <a:cs typeface="Roboto"/>
                  <a:sym typeface="Roboto"/>
                </a:rPr>
                <a:t>Promotion notification</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GB" sz="1200">
                  <a:solidFill>
                    <a:srgbClr val="FFFFFF"/>
                  </a:solidFill>
                  <a:latin typeface="Roboto"/>
                  <a:ea typeface="Roboto"/>
                  <a:cs typeface="Roboto"/>
                  <a:sym typeface="Roboto"/>
                </a:rPr>
                <a:t>Travel planning</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GB" sz="1200">
                  <a:solidFill>
                    <a:srgbClr val="FFFFFF"/>
                  </a:solidFill>
                  <a:latin typeface="Roboto"/>
                  <a:ea typeface="Roboto"/>
                  <a:cs typeface="Roboto"/>
                  <a:sym typeface="Roboto"/>
                </a:rPr>
                <a:t>Reservations &amp; booking</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GB" sz="1200">
                  <a:solidFill>
                    <a:srgbClr val="FFFFFF"/>
                  </a:solidFill>
                  <a:latin typeface="Roboto"/>
                  <a:ea typeface="Roboto"/>
                  <a:cs typeface="Roboto"/>
                  <a:sym typeface="Roboto"/>
                </a:rPr>
                <a:t>Ticketing</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GB" sz="1200">
                  <a:solidFill>
                    <a:srgbClr val="FFFFFF"/>
                  </a:solidFill>
                  <a:latin typeface="Roboto"/>
                  <a:ea typeface="Roboto"/>
                  <a:cs typeface="Roboto"/>
                  <a:sym typeface="Roboto"/>
                </a:rPr>
                <a:t>Flight delay notification</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GB" sz="1200">
                  <a:solidFill>
                    <a:srgbClr val="FFFFFF"/>
                  </a:solidFill>
                  <a:latin typeface="Roboto"/>
                  <a:ea typeface="Roboto"/>
                  <a:cs typeface="Roboto"/>
                  <a:sym typeface="Roboto"/>
                </a:rPr>
                <a:t>Virtual check-in and seat assignment</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GB" sz="1200">
                  <a:solidFill>
                    <a:srgbClr val="FFFFFF"/>
                  </a:solidFill>
                  <a:latin typeface="Roboto"/>
                  <a:ea typeface="Roboto"/>
                  <a:cs typeface="Roboto"/>
                  <a:sym typeface="Roboto"/>
                </a:rPr>
                <a:t>Transportation to airport and parking</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GB" sz="1200">
                  <a:solidFill>
                    <a:srgbClr val="FFFFFF"/>
                  </a:solidFill>
                  <a:latin typeface="Roboto"/>
                  <a:ea typeface="Roboto"/>
                  <a:cs typeface="Roboto"/>
                  <a:sym typeface="Roboto"/>
                </a:rPr>
                <a:t>Frequent flyer account management</a:t>
              </a:r>
              <a:endParaRPr sz="1200">
                <a:solidFill>
                  <a:srgbClr val="FFFFFF"/>
                </a:solidFill>
                <a:latin typeface="Roboto"/>
                <a:ea typeface="Roboto"/>
                <a:cs typeface="Roboto"/>
                <a:sym typeface="Roboto"/>
              </a:endParaRPr>
            </a:p>
          </p:txBody>
        </p:sp>
        <p:cxnSp>
          <p:nvCxnSpPr>
            <p:cNvPr id="412" name="Google Shape;412;p38"/>
            <p:cNvCxnSpPr/>
            <p:nvPr/>
          </p:nvCxnSpPr>
          <p:spPr>
            <a:xfrm>
              <a:off x="2286000" y="2295575"/>
              <a:ext cx="0" cy="2837400"/>
            </a:xfrm>
            <a:prstGeom prst="straightConnector1">
              <a:avLst/>
            </a:prstGeom>
            <a:noFill/>
            <a:ln cap="flat" cmpd="sng" w="9525">
              <a:solidFill>
                <a:srgbClr val="83E3D9"/>
              </a:solidFill>
              <a:prstDash val="dot"/>
              <a:round/>
              <a:headEnd len="sm" w="sm" type="none"/>
              <a:tailEnd len="sm" w="sm" type="none"/>
            </a:ln>
          </p:spPr>
        </p:cxnSp>
      </p:grpSp>
      <p:sp>
        <p:nvSpPr>
          <p:cNvPr id="413" name="Google Shape;413;p38"/>
          <p:cNvSpPr txBox="1"/>
          <p:nvPr>
            <p:ph type="title"/>
          </p:nvPr>
        </p:nvSpPr>
        <p:spPr>
          <a:xfrm>
            <a:off x="311700" y="48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Identified the key touch points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9"/>
          <p:cNvSpPr txBox="1"/>
          <p:nvPr>
            <p:ph type="title"/>
          </p:nvPr>
        </p:nvSpPr>
        <p:spPr>
          <a:xfrm>
            <a:off x="103475" y="84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Comparative analysis</a:t>
            </a:r>
            <a:endParaRPr/>
          </a:p>
        </p:txBody>
      </p:sp>
      <p:graphicFrame>
        <p:nvGraphicFramePr>
          <p:cNvPr id="419" name="Google Shape;419;p39"/>
          <p:cNvGraphicFramePr/>
          <p:nvPr/>
        </p:nvGraphicFramePr>
        <p:xfrm>
          <a:off x="332225" y="722225"/>
          <a:ext cx="3000000" cy="3000000"/>
        </p:xfrm>
        <a:graphic>
          <a:graphicData uri="http://schemas.openxmlformats.org/drawingml/2006/table">
            <a:tbl>
              <a:tblPr>
                <a:noFill/>
                <a:tableStyleId>{8B0164D3-6182-4F95-A563-C4C012D89E33}</a:tableStyleId>
              </a:tblPr>
              <a:tblGrid>
                <a:gridCol w="4072950"/>
                <a:gridCol w="4072950"/>
              </a:tblGrid>
              <a:tr h="3737925">
                <a:tc>
                  <a:txBody>
                    <a:bodyPr/>
                    <a:lstStyle/>
                    <a:p>
                      <a:pPr indent="0" lvl="0" marL="0" rtl="0" algn="l">
                        <a:spcBef>
                          <a:spcPts val="0"/>
                        </a:spcBef>
                        <a:spcAft>
                          <a:spcPts val="0"/>
                        </a:spcAft>
                        <a:buNone/>
                      </a:pPr>
                      <a:r>
                        <a:rPr b="1" lang="en-GB" sz="1500">
                          <a:latin typeface="Calibri"/>
                          <a:ea typeface="Calibri"/>
                          <a:cs typeface="Calibri"/>
                          <a:sym typeface="Calibri"/>
                        </a:rPr>
                        <a:t>Emirates:</a:t>
                      </a:r>
                      <a:endParaRPr b="1" sz="1500">
                        <a:latin typeface="Calibri"/>
                        <a:ea typeface="Calibri"/>
                        <a:cs typeface="Calibri"/>
                        <a:sym typeface="Calibri"/>
                      </a:endParaRPr>
                    </a:p>
                    <a:p>
                      <a:pPr indent="0" lvl="0" marL="0" rtl="0" algn="l">
                        <a:spcBef>
                          <a:spcPts val="0"/>
                        </a:spcBef>
                        <a:spcAft>
                          <a:spcPts val="0"/>
                        </a:spcAft>
                        <a:buNone/>
                      </a:pPr>
                      <a:r>
                        <a:rPr lang="en-GB" sz="1500">
                          <a:latin typeface="Calibri"/>
                          <a:ea typeface="Calibri"/>
                          <a:cs typeface="Calibri"/>
                          <a:sym typeface="Calibri"/>
                        </a:rPr>
                        <a:t>Emirates (emirates.com) is a very popular airline store which competes against brands like Southwest, American Airlines and Frontier Airlines.</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GB" sz="1500">
                          <a:latin typeface="Calibri"/>
                          <a:ea typeface="Calibri"/>
                          <a:cs typeface="Calibri"/>
                          <a:sym typeface="Calibri"/>
                        </a:rPr>
                        <a:t>Emirates has an overall score of 4.7, based on 42 ratings on Knoji.</a:t>
                      </a:r>
                      <a:endParaRPr sz="1500">
                        <a:latin typeface="Calibri"/>
                        <a:ea typeface="Calibri"/>
                        <a:cs typeface="Calibri"/>
                        <a:sym typeface="Calibri"/>
                      </a:endParaRPr>
                    </a:p>
                    <a:p>
                      <a:pPr indent="0" lvl="0" marL="0" rtl="0" algn="l">
                        <a:spcBef>
                          <a:spcPts val="0"/>
                        </a:spcBef>
                        <a:spcAft>
                          <a:spcPts val="0"/>
                        </a:spcAft>
                        <a:buNone/>
                      </a:pPr>
                      <a:r>
                        <a:rPr b="1" lang="en-GB" sz="1500">
                          <a:latin typeface="Calibri"/>
                          <a:ea typeface="Calibri"/>
                          <a:cs typeface="Calibri"/>
                          <a:sym typeface="Calibri"/>
                        </a:rPr>
                        <a:t>Emirates' strengths are:</a:t>
                      </a:r>
                      <a:endParaRPr b="1"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GB" sz="1500">
                          <a:latin typeface="Calibri"/>
                          <a:ea typeface="Calibri"/>
                          <a:cs typeface="Calibri"/>
                          <a:sym typeface="Calibri"/>
                        </a:rPr>
                        <a:t> Offers free cancellation policies </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GB" sz="1500">
                          <a:latin typeface="Calibri"/>
                          <a:ea typeface="Calibri"/>
                          <a:cs typeface="Calibri"/>
                          <a:sym typeface="Calibri"/>
                        </a:rPr>
                        <a:t> Offers online check-in policies </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GB" sz="1500">
                          <a:latin typeface="Calibri"/>
                          <a:ea typeface="Calibri"/>
                          <a:cs typeface="Calibri"/>
                          <a:sym typeface="Calibri"/>
                        </a:rPr>
                        <a:t> Offers free checked baggage policies </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GB" sz="1500">
                          <a:latin typeface="Calibri"/>
                          <a:ea typeface="Calibri"/>
                          <a:cs typeface="Calibri"/>
                          <a:sym typeface="Calibri"/>
                        </a:rPr>
                        <a:t> Offers inflight meal services </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GB" sz="1500">
                          <a:latin typeface="Calibri"/>
                          <a:ea typeface="Calibri"/>
                          <a:cs typeface="Calibri"/>
                          <a:sym typeface="Calibri"/>
                        </a:rPr>
                        <a:t> Offers pre-assigned seating policies.</a:t>
                      </a:r>
                      <a:endParaRPr sz="1150">
                        <a:highlight>
                          <a:srgbClr val="FFFFFF"/>
                        </a:highlight>
                        <a:latin typeface="Calibri"/>
                        <a:ea typeface="Calibri"/>
                        <a:cs typeface="Calibri"/>
                        <a:sym typeface="Calibri"/>
                      </a:endParaRPr>
                    </a:p>
                  </a:txBody>
                  <a:tcPr marT="91425" marB="91425" marR="91425" marL="91425">
                    <a:lnL cap="flat" cmpd="sng" w="38100">
                      <a:solidFill>
                        <a:schemeClr val="accent4"/>
                      </a:solidFill>
                      <a:prstDash val="solid"/>
                      <a:round/>
                      <a:headEnd len="sm" w="sm" type="none"/>
                      <a:tailEnd len="sm" w="sm" type="none"/>
                    </a:lnL>
                    <a:lnR cap="flat" cmpd="sng" w="38100">
                      <a:solidFill>
                        <a:schemeClr val="accent4"/>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GB" sz="1500"/>
                        <a:t>I</a:t>
                      </a:r>
                      <a:r>
                        <a:rPr b="1" lang="en-GB" sz="1500">
                          <a:latin typeface="Calibri"/>
                          <a:ea typeface="Calibri"/>
                          <a:cs typeface="Calibri"/>
                          <a:sym typeface="Calibri"/>
                        </a:rPr>
                        <a:t>ndigo:</a:t>
                      </a:r>
                      <a:endParaRPr b="1" sz="1500">
                        <a:latin typeface="Calibri"/>
                        <a:ea typeface="Calibri"/>
                        <a:cs typeface="Calibri"/>
                        <a:sym typeface="Calibri"/>
                      </a:endParaRPr>
                    </a:p>
                    <a:p>
                      <a:pPr indent="0" lvl="0" marL="0" rtl="0" algn="l">
                        <a:spcBef>
                          <a:spcPts val="0"/>
                        </a:spcBef>
                        <a:spcAft>
                          <a:spcPts val="0"/>
                        </a:spcAft>
                        <a:buNone/>
                      </a:pPr>
                      <a:r>
                        <a:rPr lang="en-GB" sz="1500">
                          <a:latin typeface="Calibri"/>
                          <a:ea typeface="Calibri"/>
                          <a:cs typeface="Calibri"/>
                          <a:sym typeface="Calibri"/>
                        </a:rPr>
                        <a:t>IndiGo Airlines (goindigo.in) is a very popular airline store which competes against brands Copa Holdings, Avianca, SAS (Scandinavian Airlines) and Norwegian Air Shuttle.</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GB" sz="1500">
                          <a:latin typeface="Calibri"/>
                          <a:ea typeface="Calibri"/>
                          <a:cs typeface="Calibri"/>
                          <a:sym typeface="Calibri"/>
                        </a:rPr>
                        <a:t>IndiGo Airlines has an overall score of 4.5, based on 41 ratings on Knoji.</a:t>
                      </a:r>
                      <a:endParaRPr sz="1500">
                        <a:latin typeface="Calibri"/>
                        <a:ea typeface="Calibri"/>
                        <a:cs typeface="Calibri"/>
                        <a:sym typeface="Calibri"/>
                      </a:endParaRPr>
                    </a:p>
                    <a:p>
                      <a:pPr indent="0" lvl="0" marL="0" rtl="0" algn="l">
                        <a:spcBef>
                          <a:spcPts val="0"/>
                        </a:spcBef>
                        <a:spcAft>
                          <a:spcPts val="0"/>
                        </a:spcAft>
                        <a:buNone/>
                      </a:pPr>
                      <a:r>
                        <a:rPr b="1" lang="en-GB" sz="1500">
                          <a:latin typeface="Calibri"/>
                          <a:ea typeface="Calibri"/>
                          <a:cs typeface="Calibri"/>
                          <a:sym typeface="Calibri"/>
                        </a:rPr>
                        <a:t>Indigo’s strengths are:</a:t>
                      </a:r>
                      <a:endParaRPr b="1"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GB" sz="1500">
                          <a:latin typeface="Calibri"/>
                          <a:ea typeface="Calibri"/>
                          <a:cs typeface="Calibri"/>
                          <a:sym typeface="Calibri"/>
                        </a:rPr>
                        <a:t>Offers online check-in policies </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GB" sz="1500">
                          <a:latin typeface="Calibri"/>
                          <a:ea typeface="Calibri"/>
                          <a:cs typeface="Calibri"/>
                          <a:sym typeface="Calibri"/>
                        </a:rPr>
                        <a:t> Offers free checked baggage policies </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GB" sz="1500">
                          <a:latin typeface="Calibri"/>
                          <a:ea typeface="Calibri"/>
                          <a:cs typeface="Calibri"/>
                          <a:sym typeface="Calibri"/>
                        </a:rPr>
                        <a:t> Offers inflight meal services </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GB" sz="1500">
                          <a:latin typeface="Calibri"/>
                          <a:ea typeface="Calibri"/>
                          <a:cs typeface="Calibri"/>
                          <a:sym typeface="Calibri"/>
                        </a:rPr>
                        <a:t> Offers pre-assigned seating policies </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GB" sz="1500">
                          <a:latin typeface="Calibri"/>
                          <a:ea typeface="Calibri"/>
                          <a:cs typeface="Calibri"/>
                          <a:sym typeface="Calibri"/>
                        </a:rPr>
                        <a:t> Accepts debit &amp; prepaid card support </a:t>
                      </a:r>
                      <a:endParaRPr sz="15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000">
                        <a:solidFill>
                          <a:srgbClr val="333333"/>
                        </a:solidFill>
                        <a:highlight>
                          <a:srgbClr val="FFFFFF"/>
                        </a:highlight>
                      </a:endParaRPr>
                    </a:p>
                  </a:txBody>
                  <a:tcPr marT="91425" marB="91425" marR="91425" marL="91425">
                    <a:lnL cap="flat" cmpd="sng" w="38100">
                      <a:solidFill>
                        <a:schemeClr val="accent4"/>
                      </a:solidFill>
                      <a:prstDash val="solid"/>
                      <a:round/>
                      <a:headEnd len="sm" w="sm" type="none"/>
                      <a:tailEnd len="sm" w="sm" type="none"/>
                    </a:lnL>
                    <a:lnR cap="flat" cmpd="sng" w="38100">
                      <a:solidFill>
                        <a:schemeClr val="accent4"/>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graphicFrame>
        <p:nvGraphicFramePr>
          <p:cNvPr id="424" name="Google Shape;424;p40"/>
          <p:cNvGraphicFramePr/>
          <p:nvPr/>
        </p:nvGraphicFramePr>
        <p:xfrm>
          <a:off x="436225" y="321975"/>
          <a:ext cx="3000000" cy="3000000"/>
        </p:xfrm>
        <a:graphic>
          <a:graphicData uri="http://schemas.openxmlformats.org/drawingml/2006/table">
            <a:tbl>
              <a:tblPr>
                <a:noFill/>
                <a:tableStyleId>{8B0164D3-6182-4F95-A563-C4C012D89E33}</a:tableStyleId>
              </a:tblPr>
              <a:tblGrid>
                <a:gridCol w="4120350"/>
                <a:gridCol w="4120350"/>
              </a:tblGrid>
              <a:tr h="3527175">
                <a:tc>
                  <a:txBody>
                    <a:bodyPr/>
                    <a:lstStyle/>
                    <a:p>
                      <a:pPr indent="-323850" lvl="0" marL="457200" rtl="0" algn="l">
                        <a:lnSpc>
                          <a:spcPct val="115000"/>
                        </a:lnSpc>
                        <a:spcBef>
                          <a:spcPts val="0"/>
                        </a:spcBef>
                        <a:spcAft>
                          <a:spcPts val="0"/>
                        </a:spcAft>
                        <a:buSzPts val="1500"/>
                        <a:buFont typeface="Calibri"/>
                        <a:buChar char="●"/>
                      </a:pPr>
                      <a:r>
                        <a:rPr lang="en-GB" sz="1500">
                          <a:latin typeface="Calibri"/>
                          <a:ea typeface="Calibri"/>
                          <a:cs typeface="Calibri"/>
                          <a:sym typeface="Calibri"/>
                        </a:rPr>
                        <a:t>Emirates does offer inflight entertainment.</a:t>
                      </a:r>
                      <a:endParaRPr sz="1500">
                        <a:latin typeface="Calibri"/>
                        <a:ea typeface="Calibri"/>
                        <a:cs typeface="Calibri"/>
                        <a:sym typeface="Calibri"/>
                      </a:endParaRPr>
                    </a:p>
                    <a:p>
                      <a:pPr indent="0" lvl="0" marL="457200" rtl="0" algn="l">
                        <a:lnSpc>
                          <a:spcPct val="115000"/>
                        </a:lnSpc>
                        <a:spcBef>
                          <a:spcPts val="0"/>
                        </a:spcBef>
                        <a:spcAft>
                          <a:spcPts val="0"/>
                        </a:spcAft>
                        <a:buNone/>
                      </a:pPr>
                      <a:r>
                        <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GB" sz="1500">
                          <a:latin typeface="Calibri"/>
                          <a:ea typeface="Calibri"/>
                          <a:cs typeface="Calibri"/>
                          <a:sym typeface="Calibri"/>
                        </a:rPr>
                        <a:t>Emirates does have wifi service</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GB" sz="1500">
                          <a:latin typeface="Calibri"/>
                          <a:ea typeface="Calibri"/>
                          <a:cs typeface="Calibri"/>
                          <a:sym typeface="Calibri"/>
                        </a:rPr>
                        <a:t>Emirates does offer power outlets. As of January 23, 2018, Emirates was offering power outlet availability on their website.</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GB" sz="1500">
                          <a:latin typeface="Calibri"/>
                          <a:ea typeface="Calibri"/>
                          <a:cs typeface="Calibri"/>
                          <a:sym typeface="Calibri"/>
                        </a:rPr>
                        <a:t>Emirates does offer affiliate programs</a:t>
                      </a:r>
                      <a:endParaRPr sz="1500">
                        <a:latin typeface="Calibri"/>
                        <a:ea typeface="Calibri"/>
                        <a:cs typeface="Calibri"/>
                        <a:sym typeface="Calibri"/>
                      </a:endParaRPr>
                    </a:p>
                    <a:p>
                      <a:pPr indent="0" lvl="0" marL="457200" rtl="0" algn="l">
                        <a:lnSpc>
                          <a:spcPct val="115000"/>
                        </a:lnSpc>
                        <a:spcBef>
                          <a:spcPts val="0"/>
                        </a:spcBef>
                        <a:spcAft>
                          <a:spcPts val="0"/>
                        </a:spcAft>
                        <a:buNone/>
                      </a:pPr>
                      <a:r>
                        <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GB" sz="1500">
                          <a:latin typeface="Calibri"/>
                          <a:ea typeface="Calibri"/>
                          <a:cs typeface="Calibri"/>
                          <a:sym typeface="Calibri"/>
                        </a:rPr>
                        <a:t>Emirates does offer pet policy</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GB" sz="1500">
                          <a:latin typeface="Calibri"/>
                          <a:ea typeface="Calibri"/>
                          <a:cs typeface="Calibri"/>
                          <a:sym typeface="Calibri"/>
                        </a:rPr>
                        <a:t>Emirates does offer partner airlines</a:t>
                      </a:r>
                      <a:endParaRPr sz="1500">
                        <a:latin typeface="Calibri"/>
                        <a:ea typeface="Calibri"/>
                        <a:cs typeface="Calibri"/>
                        <a:sym typeface="Calibri"/>
                      </a:endParaRPr>
                    </a:p>
                    <a:p>
                      <a:pPr indent="0" lvl="0" marL="457200" rtl="0" algn="l">
                        <a:lnSpc>
                          <a:spcPct val="115000"/>
                        </a:lnSpc>
                        <a:spcBef>
                          <a:spcPts val="0"/>
                        </a:spcBef>
                        <a:spcAft>
                          <a:spcPts val="0"/>
                        </a:spcAft>
                        <a:buNone/>
                      </a:pPr>
                      <a:r>
                        <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GB" sz="1500">
                          <a:latin typeface="Calibri"/>
                          <a:ea typeface="Calibri"/>
                          <a:cs typeface="Calibri"/>
                          <a:sym typeface="Calibri"/>
                        </a:rPr>
                        <a:t>Emirate have Frequent flyer program:Skyward</a:t>
                      </a:r>
                      <a:endParaRPr sz="1500">
                        <a:latin typeface="Calibri"/>
                        <a:ea typeface="Calibri"/>
                        <a:cs typeface="Calibri"/>
                        <a:sym typeface="Calibri"/>
                      </a:endParaRPr>
                    </a:p>
                  </a:txBody>
                  <a:tcPr marT="91425" marB="91425" marR="91425" marL="91425">
                    <a:lnL cap="flat" cmpd="sng" w="38100">
                      <a:solidFill>
                        <a:schemeClr val="accent4"/>
                      </a:solidFill>
                      <a:prstDash val="solid"/>
                      <a:round/>
                      <a:headEnd len="sm" w="sm" type="none"/>
                      <a:tailEnd len="sm" w="sm" type="none"/>
                    </a:lnL>
                    <a:lnR cap="flat" cmpd="sng" w="38100">
                      <a:solidFill>
                        <a:schemeClr val="accent4"/>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solidFill>
                      <a:schemeClr val="lt1"/>
                    </a:solidFill>
                  </a:tcPr>
                </a:tc>
                <a:tc>
                  <a:txBody>
                    <a:bodyPr/>
                    <a:lstStyle/>
                    <a:p>
                      <a:pPr indent="-323850" lvl="0" marL="457200" rtl="0" algn="l">
                        <a:lnSpc>
                          <a:spcPct val="115000"/>
                        </a:lnSpc>
                        <a:spcBef>
                          <a:spcPts val="0"/>
                        </a:spcBef>
                        <a:spcAft>
                          <a:spcPts val="0"/>
                        </a:spcAft>
                        <a:buSzPts val="1500"/>
                        <a:buFont typeface="Calibri"/>
                        <a:buChar char="●"/>
                      </a:pPr>
                      <a:r>
                        <a:rPr lang="en-GB" sz="1500">
                          <a:latin typeface="Calibri"/>
                          <a:ea typeface="Calibri"/>
                          <a:cs typeface="Calibri"/>
                          <a:sym typeface="Calibri"/>
                        </a:rPr>
                        <a:t>IndiGo Airlines does not offer inflight entertainment.</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GB" sz="1500">
                          <a:latin typeface="Calibri"/>
                          <a:ea typeface="Calibri"/>
                          <a:cs typeface="Calibri"/>
                          <a:sym typeface="Calibri"/>
                        </a:rPr>
                        <a:t>IndiGo Airlines does not offer inflight wifi. </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GB" sz="1500">
                          <a:latin typeface="Calibri"/>
                          <a:ea typeface="Calibri"/>
                          <a:cs typeface="Calibri"/>
                          <a:sym typeface="Calibri"/>
                        </a:rPr>
                        <a:t>IndiGo Airlines does not offer power outlets</a:t>
                      </a:r>
                      <a:endParaRPr sz="1500">
                        <a:latin typeface="Calibri"/>
                        <a:ea typeface="Calibri"/>
                        <a:cs typeface="Calibri"/>
                        <a:sym typeface="Calibri"/>
                      </a:endParaRPr>
                    </a:p>
                    <a:p>
                      <a:pPr indent="0" lvl="0" marL="457200" rtl="0" algn="l">
                        <a:lnSpc>
                          <a:spcPct val="115000"/>
                        </a:lnSpc>
                        <a:spcBef>
                          <a:spcPts val="0"/>
                        </a:spcBef>
                        <a:spcAft>
                          <a:spcPts val="0"/>
                        </a:spcAft>
                        <a:buNone/>
                      </a:pPr>
                      <a:r>
                        <a:t/>
                      </a:r>
                      <a:endParaRPr sz="1500">
                        <a:latin typeface="Calibri"/>
                        <a:ea typeface="Calibri"/>
                        <a:cs typeface="Calibri"/>
                        <a:sym typeface="Calibri"/>
                      </a:endParaRPr>
                    </a:p>
                    <a:p>
                      <a:pPr indent="0" lvl="0" marL="457200" rtl="0" algn="l">
                        <a:lnSpc>
                          <a:spcPct val="115000"/>
                        </a:lnSpc>
                        <a:spcBef>
                          <a:spcPts val="0"/>
                        </a:spcBef>
                        <a:spcAft>
                          <a:spcPts val="0"/>
                        </a:spcAft>
                        <a:buNone/>
                      </a:pPr>
                      <a:r>
                        <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GB" sz="1500">
                          <a:latin typeface="Calibri"/>
                          <a:ea typeface="Calibri"/>
                          <a:cs typeface="Calibri"/>
                          <a:sym typeface="Calibri"/>
                        </a:rPr>
                        <a:t>IndiGo Airlines does not offer affiliate programs</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GB" sz="1500">
                          <a:latin typeface="Calibri"/>
                          <a:ea typeface="Calibri"/>
                          <a:cs typeface="Calibri"/>
                          <a:sym typeface="Calibri"/>
                        </a:rPr>
                        <a:t>IndiGo Airlines does not offer pet policy. </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GB" sz="1500">
                          <a:latin typeface="Calibri"/>
                          <a:ea typeface="Calibri"/>
                          <a:cs typeface="Calibri"/>
                          <a:sym typeface="Calibri"/>
                        </a:rPr>
                        <a:t>IndiGo Airlines doesn't have wide range of partner airlines at the current time.</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GB" sz="1500">
                          <a:latin typeface="Calibri"/>
                          <a:ea typeface="Calibri"/>
                          <a:cs typeface="Calibri"/>
                          <a:sym typeface="Calibri"/>
                        </a:rPr>
                        <a:t>Frequent flyer program:No</a:t>
                      </a:r>
                      <a:endParaRPr sz="1100">
                        <a:latin typeface="Calibri"/>
                        <a:ea typeface="Calibri"/>
                        <a:cs typeface="Calibri"/>
                        <a:sym typeface="Calibri"/>
                      </a:endParaRPr>
                    </a:p>
                  </a:txBody>
                  <a:tcPr marT="91425" marB="91425" marR="91425" marL="91425">
                    <a:lnL cap="flat" cmpd="sng" w="38100">
                      <a:solidFill>
                        <a:schemeClr val="accent4"/>
                      </a:solidFill>
                      <a:prstDash val="solid"/>
                      <a:round/>
                      <a:headEnd len="sm" w="sm" type="none"/>
                      <a:tailEnd len="sm" w="sm" type="none"/>
                    </a:lnL>
                    <a:lnR cap="flat" cmpd="sng" w="38100">
                      <a:solidFill>
                        <a:schemeClr val="accent4"/>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Gaps</a:t>
            </a:r>
            <a:endParaRPr/>
          </a:p>
        </p:txBody>
      </p:sp>
      <p:sp>
        <p:nvSpPr>
          <p:cNvPr id="430" name="Google Shape;430;p41"/>
          <p:cNvSpPr txBox="1"/>
          <p:nvPr>
            <p:ph idx="1" type="body"/>
          </p:nvPr>
        </p:nvSpPr>
        <p:spPr>
          <a:xfrm>
            <a:off x="311700" y="789200"/>
            <a:ext cx="8520600" cy="3174600"/>
          </a:xfrm>
          <a:prstGeom prst="rect">
            <a:avLst/>
          </a:prstGeom>
          <a:solidFill>
            <a:schemeClr val="lt1"/>
          </a:solidFill>
        </p:spPr>
        <p:txBody>
          <a:bodyPr anchorCtr="0" anchor="t" bIns="91425" lIns="91425" spcFirstLastPara="1" rIns="91425" wrap="square" tIns="91425">
            <a:noAutofit/>
          </a:bodyPr>
          <a:lstStyle/>
          <a:p>
            <a:pPr indent="-330200" lvl="0" marL="457200" rtl="0" algn="just">
              <a:lnSpc>
                <a:spcPct val="115000"/>
              </a:lnSpc>
              <a:spcBef>
                <a:spcPts val="1000"/>
              </a:spcBef>
              <a:spcAft>
                <a:spcPts val="0"/>
              </a:spcAft>
              <a:buClr>
                <a:srgbClr val="000000"/>
              </a:buClr>
              <a:buSzPts val="1600"/>
              <a:buFont typeface="Calibri"/>
              <a:buChar char="●"/>
            </a:pPr>
            <a:r>
              <a:rPr lang="en-GB" sz="1600">
                <a:solidFill>
                  <a:srgbClr val="000000"/>
                </a:solidFill>
                <a:latin typeface="Calibri"/>
                <a:ea typeface="Calibri"/>
                <a:cs typeface="Calibri"/>
                <a:sym typeface="Calibri"/>
              </a:rPr>
              <a:t>No frequent flyer program.</a:t>
            </a:r>
            <a:endParaRPr sz="1600">
              <a:solidFill>
                <a:srgbClr val="000000"/>
              </a:solidFill>
              <a:latin typeface="Calibri"/>
              <a:ea typeface="Calibri"/>
              <a:cs typeface="Calibri"/>
              <a:sym typeface="Calibri"/>
            </a:endParaRPr>
          </a:p>
          <a:p>
            <a:pPr indent="-330200" lvl="0" marL="457200" rtl="0" algn="just">
              <a:spcBef>
                <a:spcPts val="1000"/>
              </a:spcBef>
              <a:spcAft>
                <a:spcPts val="0"/>
              </a:spcAft>
              <a:buClr>
                <a:srgbClr val="000000"/>
              </a:buClr>
              <a:buSzPts val="1600"/>
              <a:buFont typeface="Calibri"/>
              <a:buChar char="●"/>
            </a:pPr>
            <a:r>
              <a:rPr lang="en-GB" sz="1600">
                <a:solidFill>
                  <a:srgbClr val="000000"/>
                </a:solidFill>
                <a:latin typeface="Calibri"/>
                <a:ea typeface="Calibri"/>
                <a:cs typeface="Calibri"/>
                <a:sym typeface="Calibri"/>
              </a:rPr>
              <a:t>Lack of integrated marketing communication: The advertising and promotional activities of the Indigo airlines is very low due to which there is the problem that customers are not aware about scheme and discount on flights.</a:t>
            </a:r>
            <a:endParaRPr sz="1600">
              <a:solidFill>
                <a:srgbClr val="000000"/>
              </a:solidFill>
              <a:latin typeface="Calibri"/>
              <a:ea typeface="Calibri"/>
              <a:cs typeface="Calibri"/>
              <a:sym typeface="Calibri"/>
            </a:endParaRPr>
          </a:p>
          <a:p>
            <a:pPr indent="-330200" lvl="0" marL="457200" rtl="0" algn="just">
              <a:spcBef>
                <a:spcPts val="1600"/>
              </a:spcBef>
              <a:spcAft>
                <a:spcPts val="0"/>
              </a:spcAft>
              <a:buClr>
                <a:srgbClr val="000000"/>
              </a:buClr>
              <a:buSzPts val="1600"/>
              <a:buFont typeface="Calibri"/>
              <a:buChar char="●"/>
            </a:pPr>
            <a:r>
              <a:rPr lang="en-GB" sz="1600">
                <a:solidFill>
                  <a:srgbClr val="000000"/>
                </a:solidFill>
                <a:latin typeface="Calibri"/>
                <a:ea typeface="Calibri"/>
                <a:cs typeface="Calibri"/>
                <a:sym typeface="Calibri"/>
              </a:rPr>
              <a:t>Absence of customer driven standard: In the ‘economy class’ there is problem that Indigo airlines is not able to provide customers driven standard and quality of service to the customers. In Indigo airlines the cabin crew is often takes a lot of time to tend to the passengers which we found to be a frequent complaint. There are also a lot of delays and cancellations which are sometimes not conveyed prior to the passengers.</a:t>
            </a:r>
            <a:endParaRPr sz="1600">
              <a:solidFill>
                <a:srgbClr val="000000"/>
              </a:solidFill>
              <a:latin typeface="Calibri"/>
              <a:ea typeface="Calibri"/>
              <a:cs typeface="Calibri"/>
              <a:sym typeface="Calibri"/>
            </a:endParaRPr>
          </a:p>
          <a:p>
            <a:pPr indent="-330200" lvl="0" marL="457200" rtl="0" algn="just">
              <a:spcBef>
                <a:spcPts val="1600"/>
              </a:spcBef>
              <a:spcAft>
                <a:spcPts val="0"/>
              </a:spcAft>
              <a:buClr>
                <a:srgbClr val="000000"/>
              </a:buClr>
              <a:buSzPts val="1600"/>
              <a:buFont typeface="Calibri"/>
              <a:buChar char="●"/>
            </a:pPr>
            <a:r>
              <a:rPr lang="en-GB" sz="1600">
                <a:solidFill>
                  <a:srgbClr val="000000"/>
                </a:solidFill>
                <a:latin typeface="Calibri"/>
                <a:ea typeface="Calibri"/>
                <a:cs typeface="Calibri"/>
                <a:sym typeface="Calibri"/>
              </a:rPr>
              <a:t>Less number of alliances with other airlines</a:t>
            </a:r>
            <a:endParaRPr sz="1600">
              <a:solidFill>
                <a:srgbClr val="000000"/>
              </a:solidFill>
              <a:latin typeface="Calibri"/>
              <a:ea typeface="Calibri"/>
              <a:cs typeface="Calibri"/>
              <a:sym typeface="Calibri"/>
            </a:endParaRPr>
          </a:p>
          <a:p>
            <a:pPr indent="0" lvl="0" marL="0" rtl="0" algn="just">
              <a:spcBef>
                <a:spcPts val="1600"/>
              </a:spcBef>
              <a:spcAft>
                <a:spcPts val="0"/>
              </a:spcAft>
              <a:buNone/>
            </a:pPr>
            <a:r>
              <a:t/>
            </a:r>
            <a:endParaRPr sz="1600">
              <a:solidFill>
                <a:srgbClr val="000000"/>
              </a:solidFill>
              <a:latin typeface="Calibri"/>
              <a:ea typeface="Calibri"/>
              <a:cs typeface="Calibri"/>
              <a:sym typeface="Calibri"/>
            </a:endParaRPr>
          </a:p>
          <a:p>
            <a:pPr indent="0" lvl="0" marL="457200" rtl="0" algn="just">
              <a:spcBef>
                <a:spcPts val="1600"/>
              </a:spcBef>
              <a:spcAft>
                <a:spcPts val="1600"/>
              </a:spcAft>
              <a:buNone/>
            </a:pPr>
            <a:r>
              <a:t/>
            </a:r>
            <a:endParaRPr sz="1600">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Airlines Industry</a:t>
            </a:r>
            <a:endParaRPr/>
          </a:p>
        </p:txBody>
      </p:sp>
      <p:sp>
        <p:nvSpPr>
          <p:cNvPr id="135" name="Google Shape;135;p1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600">
                <a:solidFill>
                  <a:srgbClr val="000000"/>
                </a:solidFill>
                <a:highlight>
                  <a:srgbClr val="FFFFFF"/>
                </a:highlight>
                <a:latin typeface="Calibri"/>
                <a:ea typeface="Calibri"/>
                <a:cs typeface="Calibri"/>
                <a:sym typeface="Calibri"/>
              </a:rPr>
              <a:t>The airline industry encompasses a wide range of businesses, called airlines, which offer air transport services for paying customers or business partners. These air transport services are provided for both human travellers and cargo, and are most commonly offered via jets, although some airlines also use helicopters.</a:t>
            </a:r>
            <a:endParaRPr sz="1600">
              <a:solidFill>
                <a:srgbClr val="000000"/>
              </a:solidFill>
              <a:highlight>
                <a:srgbClr val="FFFFFF"/>
              </a:highlight>
              <a:latin typeface="Calibri"/>
              <a:ea typeface="Calibri"/>
              <a:cs typeface="Calibri"/>
              <a:sym typeface="Calibri"/>
            </a:endParaRPr>
          </a:p>
          <a:p>
            <a:pPr indent="0" lvl="0" marL="0" rtl="0" algn="just">
              <a:spcBef>
                <a:spcPts val="1600"/>
              </a:spcBef>
              <a:spcAft>
                <a:spcPts val="0"/>
              </a:spcAft>
              <a:buNone/>
            </a:pPr>
            <a:r>
              <a:rPr lang="en-GB" sz="1600">
                <a:solidFill>
                  <a:srgbClr val="000000"/>
                </a:solidFill>
                <a:highlight>
                  <a:srgbClr val="FFFFFF"/>
                </a:highlight>
                <a:latin typeface="Calibri"/>
                <a:ea typeface="Calibri"/>
                <a:cs typeface="Calibri"/>
                <a:sym typeface="Calibri"/>
              </a:rPr>
              <a:t>As a rule of thumb, acquiring a new customer costs around </a:t>
            </a:r>
            <a:r>
              <a:rPr lang="en-GB" sz="1600">
                <a:solidFill>
                  <a:srgbClr val="000000"/>
                </a:solidFill>
                <a:highlight>
                  <a:srgbClr val="FFFFFF"/>
                </a:highlight>
                <a:uFill>
                  <a:noFill/>
                </a:uFill>
                <a:latin typeface="Calibri"/>
                <a:ea typeface="Calibri"/>
                <a:cs typeface="Calibri"/>
                <a:sym typeface="Calibri"/>
                <a:hlinkClick r:id="rId3">
                  <a:extLst>
                    <a:ext uri="{A12FA001-AC4F-418D-AE19-62706E023703}">
                      <ahyp:hlinkClr val="tx"/>
                    </a:ext>
                  </a:extLst>
                </a:hlinkClick>
              </a:rPr>
              <a:t>five times as much</a:t>
            </a:r>
            <a:r>
              <a:rPr lang="en-GB" sz="1600">
                <a:solidFill>
                  <a:srgbClr val="000000"/>
                </a:solidFill>
                <a:highlight>
                  <a:srgbClr val="FFFFFF"/>
                </a:highlight>
                <a:latin typeface="Calibri"/>
                <a:ea typeface="Calibri"/>
                <a:cs typeface="Calibri"/>
                <a:sym typeface="Calibri"/>
              </a:rPr>
              <a:t> as winning business from people who've bought from you before. Customer relationship management (CRM) platforms are an invaluable tool for optimising customer retention, in the process enhancing margins, reducing costs and extending customer lifetime value.</a:t>
            </a:r>
            <a:endParaRPr sz="1600">
              <a:solidFill>
                <a:srgbClr val="000000"/>
              </a:solidFill>
              <a:highlight>
                <a:srgbClr val="FFFFFF"/>
              </a:highlight>
              <a:latin typeface="Calibri"/>
              <a:ea typeface="Calibri"/>
              <a:cs typeface="Calibri"/>
              <a:sym typeface="Calibri"/>
            </a:endParaRPr>
          </a:p>
          <a:p>
            <a:pPr indent="0" lvl="0" marL="0" rtl="0" algn="just">
              <a:spcBef>
                <a:spcPts val="1600"/>
              </a:spcBef>
              <a:spcAft>
                <a:spcPts val="1600"/>
              </a:spcAft>
              <a:buNone/>
            </a:pPr>
            <a:r>
              <a:t/>
            </a:r>
            <a:endParaRPr sz="1600">
              <a:solidFill>
                <a:schemeClr val="dk1"/>
              </a:solidFill>
              <a:highlight>
                <a:srgbClr val="FFFFFF"/>
              </a:highlight>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2"/>
          <p:cNvSpPr txBox="1"/>
          <p:nvPr>
            <p:ph type="title"/>
          </p:nvPr>
        </p:nvSpPr>
        <p:spPr>
          <a:xfrm>
            <a:off x="2355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Overcome gaps</a:t>
            </a:r>
            <a:endParaRPr/>
          </a:p>
        </p:txBody>
      </p:sp>
      <p:sp>
        <p:nvSpPr>
          <p:cNvPr id="436" name="Google Shape;436;p42"/>
          <p:cNvSpPr txBox="1"/>
          <p:nvPr>
            <p:ph idx="1" type="body"/>
          </p:nvPr>
        </p:nvSpPr>
        <p:spPr>
          <a:xfrm>
            <a:off x="311700" y="1017800"/>
            <a:ext cx="8520600" cy="3615600"/>
          </a:xfrm>
          <a:prstGeom prst="rect">
            <a:avLst/>
          </a:prstGeom>
          <a:solidFill>
            <a:schemeClr val="lt1"/>
          </a:solidFill>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Calibri"/>
              <a:buChar char="●"/>
            </a:pPr>
            <a:r>
              <a:rPr lang="en-GB" sz="1600">
                <a:solidFill>
                  <a:srgbClr val="000000"/>
                </a:solidFill>
                <a:latin typeface="Calibri"/>
                <a:ea typeface="Calibri"/>
                <a:cs typeface="Calibri"/>
                <a:sym typeface="Calibri"/>
              </a:rPr>
              <a:t>Customer driven standard: The Indigo should inculcate 360 degree feedback facility on all major touchpoints. On the basis of complaint management can take appropriate action and give warnings to staff to avoid unethical behaviour. This implementation can enable them to meet the customer driven standard .</a:t>
            </a:r>
            <a:endParaRPr sz="1600">
              <a:solidFill>
                <a:srgbClr val="000000"/>
              </a:solidFill>
              <a:latin typeface="Calibri"/>
              <a:ea typeface="Calibri"/>
              <a:cs typeface="Calibri"/>
              <a:sym typeface="Calibri"/>
            </a:endParaRPr>
          </a:p>
          <a:p>
            <a:pPr indent="-330200" lvl="0" marL="457200" rtl="0" algn="just">
              <a:spcBef>
                <a:spcPts val="1600"/>
              </a:spcBef>
              <a:spcAft>
                <a:spcPts val="0"/>
              </a:spcAft>
              <a:buClr>
                <a:srgbClr val="000000"/>
              </a:buClr>
              <a:buSzPts val="1600"/>
              <a:buFont typeface="Calibri"/>
              <a:buChar char="●"/>
            </a:pPr>
            <a:r>
              <a:rPr lang="en-GB" sz="1600">
                <a:solidFill>
                  <a:srgbClr val="000000"/>
                </a:solidFill>
                <a:latin typeface="Calibri"/>
                <a:ea typeface="Calibri"/>
                <a:cs typeface="Calibri"/>
                <a:sym typeface="Calibri"/>
              </a:rPr>
              <a:t>Integrated marketing communication: Indigo airlines should start promotional marketing through social media such as Instagram,Facebook,etc.</a:t>
            </a:r>
            <a:endParaRPr sz="1600">
              <a:solidFill>
                <a:srgbClr val="000000"/>
              </a:solidFill>
              <a:latin typeface="Calibri"/>
              <a:ea typeface="Calibri"/>
              <a:cs typeface="Calibri"/>
              <a:sym typeface="Calibri"/>
            </a:endParaRPr>
          </a:p>
          <a:p>
            <a:pPr indent="-330200" lvl="0" marL="457200" rtl="0" algn="l">
              <a:spcBef>
                <a:spcPts val="1600"/>
              </a:spcBef>
              <a:spcAft>
                <a:spcPts val="0"/>
              </a:spcAft>
              <a:buClr>
                <a:srgbClr val="000000"/>
              </a:buClr>
              <a:buSzPts val="1600"/>
              <a:buFont typeface="Calibri"/>
              <a:buChar char="●"/>
            </a:pPr>
            <a:r>
              <a:rPr lang="en-GB" sz="1600">
                <a:solidFill>
                  <a:srgbClr val="000000"/>
                </a:solidFill>
                <a:latin typeface="Calibri"/>
                <a:ea typeface="Calibri"/>
                <a:cs typeface="Calibri"/>
                <a:sym typeface="Calibri"/>
              </a:rPr>
              <a:t>Code-Sharing Partnerships: Indigo should have more codeshare </a:t>
            </a:r>
            <a:r>
              <a:rPr lang="en-GB" sz="1600">
                <a:solidFill>
                  <a:srgbClr val="000000"/>
                </a:solidFill>
                <a:latin typeface="Calibri"/>
                <a:ea typeface="Calibri"/>
                <a:cs typeface="Calibri"/>
                <a:sym typeface="Calibri"/>
              </a:rPr>
              <a:t>agreements</a:t>
            </a:r>
            <a:r>
              <a:rPr lang="en-GB" sz="1600">
                <a:solidFill>
                  <a:srgbClr val="000000"/>
                </a:solidFill>
                <a:latin typeface="Calibri"/>
                <a:ea typeface="Calibri"/>
                <a:cs typeface="Calibri"/>
                <a:sym typeface="Calibri"/>
              </a:rPr>
              <a:t>.It save customer’s time and money by giving  access to a wider net of travel-related items and</a:t>
            </a:r>
            <a:r>
              <a:rPr lang="en-GB" sz="1600">
                <a:solidFill>
                  <a:srgbClr val="000000"/>
                </a:solidFill>
                <a:latin typeface="Calibri"/>
                <a:ea typeface="Calibri"/>
                <a:cs typeface="Calibri"/>
                <a:sym typeface="Calibri"/>
              </a:rPr>
              <a:t> </a:t>
            </a:r>
            <a:r>
              <a:rPr lang="en-GB" sz="1600">
                <a:solidFill>
                  <a:srgbClr val="000000"/>
                </a:solidFill>
                <a:latin typeface="Calibri"/>
                <a:ea typeface="Calibri"/>
                <a:cs typeface="Calibri"/>
                <a:sym typeface="Calibri"/>
              </a:rPr>
              <a:t>experiences. Currently Indigo have </a:t>
            </a:r>
            <a:r>
              <a:rPr lang="en-GB" sz="1600">
                <a:solidFill>
                  <a:srgbClr val="000000"/>
                </a:solidFill>
                <a:latin typeface="Calibri"/>
                <a:ea typeface="Calibri"/>
                <a:cs typeface="Calibri"/>
                <a:sym typeface="Calibri"/>
              </a:rPr>
              <a:t>Code Sharing</a:t>
            </a:r>
            <a:r>
              <a:rPr lang="en-GB" sz="1600">
                <a:solidFill>
                  <a:srgbClr val="000000"/>
                </a:solidFill>
                <a:latin typeface="Calibri"/>
                <a:ea typeface="Calibri"/>
                <a:cs typeface="Calibri"/>
                <a:sym typeface="Calibri"/>
              </a:rPr>
              <a:t> partnership with 2 airlines only(</a:t>
            </a:r>
            <a:r>
              <a:rPr lang="en-GB" sz="1600">
                <a:solidFill>
                  <a:srgbClr val="222222"/>
                </a:solidFill>
                <a:highlight>
                  <a:srgbClr val="FFFFFF"/>
                </a:highlight>
                <a:latin typeface="Calibri"/>
                <a:ea typeface="Calibri"/>
                <a:cs typeface="Calibri"/>
                <a:sym typeface="Calibri"/>
              </a:rPr>
              <a:t>Turkish Airlines and Qatar Airways)</a:t>
            </a:r>
            <a:endParaRPr sz="1600">
              <a:solidFill>
                <a:srgbClr val="222222"/>
              </a:solidFill>
              <a:highlight>
                <a:srgbClr val="FFFFFF"/>
              </a:highlight>
              <a:latin typeface="Calibri"/>
              <a:ea typeface="Calibri"/>
              <a:cs typeface="Calibri"/>
              <a:sym typeface="Calibri"/>
            </a:endParaRPr>
          </a:p>
          <a:p>
            <a:pPr indent="0" lvl="0" marL="457200" rtl="0" algn="l">
              <a:spcBef>
                <a:spcPts val="1600"/>
              </a:spcBef>
              <a:spcAft>
                <a:spcPts val="1600"/>
              </a:spcAft>
              <a:buNone/>
            </a:pPr>
            <a:r>
              <a:t/>
            </a:r>
            <a:endParaRPr sz="1600">
              <a:solidFill>
                <a:srgbClr val="222222"/>
              </a:solidFill>
              <a:highlight>
                <a:srgbClr val="FFFFFF"/>
              </a:highlight>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3"/>
          <p:cNvSpPr txBox="1"/>
          <p:nvPr>
            <p:ph type="title"/>
          </p:nvPr>
        </p:nvSpPr>
        <p:spPr>
          <a:xfrm>
            <a:off x="151325" y="588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t>
            </a:r>
            <a:r>
              <a:rPr lang="en-GB"/>
              <a:t>ecommendations</a:t>
            </a:r>
            <a:endParaRPr/>
          </a:p>
        </p:txBody>
      </p:sp>
      <p:sp>
        <p:nvSpPr>
          <p:cNvPr id="442" name="Google Shape;442;p43"/>
          <p:cNvSpPr txBox="1"/>
          <p:nvPr>
            <p:ph idx="1" type="body"/>
          </p:nvPr>
        </p:nvSpPr>
        <p:spPr>
          <a:xfrm>
            <a:off x="151325" y="590475"/>
            <a:ext cx="8679000" cy="4209300"/>
          </a:xfrm>
          <a:prstGeom prst="rect">
            <a:avLst/>
          </a:prstGeom>
          <a:solidFill>
            <a:schemeClr val="lt1"/>
          </a:solidFill>
        </p:spPr>
        <p:txBody>
          <a:bodyPr anchorCtr="0" anchor="t" bIns="91425" lIns="91425" spcFirstLastPara="1" rIns="91425" wrap="square" tIns="91425">
            <a:noAutofit/>
          </a:bodyPr>
          <a:lstStyle/>
          <a:p>
            <a:pPr indent="-330200" lvl="0" marL="457200" rtl="0" algn="just">
              <a:spcBef>
                <a:spcPts val="1000"/>
              </a:spcBef>
              <a:spcAft>
                <a:spcPts val="0"/>
              </a:spcAft>
              <a:buClr>
                <a:srgbClr val="000000"/>
              </a:buClr>
              <a:buSzPts val="1600"/>
              <a:buFont typeface="Calibri"/>
              <a:buChar char="●"/>
            </a:pPr>
            <a:r>
              <a:rPr lang="en-GB" sz="1600">
                <a:solidFill>
                  <a:srgbClr val="000000"/>
                </a:solidFill>
                <a:latin typeface="Calibri"/>
                <a:ea typeface="Calibri"/>
                <a:cs typeface="Calibri"/>
                <a:sym typeface="Calibri"/>
              </a:rPr>
              <a:t>Loyalty Programs - Indigo does not have any frequent flyer program. Indigo must come out with a program for frequent flyers so as to attain their loyalty.Provide Loyalty Cards to those customers who prefer IndiGo airlines for their journey most of the time. For every journey they make some points can be added to their card and the next time they book a ticket they can be provided with some discount.</a:t>
            </a:r>
            <a:r>
              <a:rPr lang="en-GB" sz="1600">
                <a:solidFill>
                  <a:srgbClr val="000000"/>
                </a:solidFill>
                <a:latin typeface="Calibri"/>
                <a:ea typeface="Calibri"/>
                <a:cs typeface="Calibri"/>
                <a:sym typeface="Calibri"/>
              </a:rPr>
              <a:t>High-value customers should be provided with special treatment according to their status. Eg. miles-based frequent flyer programs, value based frequent flyer programs.</a:t>
            </a:r>
            <a:endParaRPr sz="1600">
              <a:solidFill>
                <a:srgbClr val="000000"/>
              </a:solidFill>
              <a:latin typeface="Calibri"/>
              <a:ea typeface="Calibri"/>
              <a:cs typeface="Calibri"/>
              <a:sym typeface="Calibri"/>
            </a:endParaRPr>
          </a:p>
          <a:p>
            <a:pPr indent="-330200" lvl="0" marL="457200" rtl="0" algn="just">
              <a:spcBef>
                <a:spcPts val="1600"/>
              </a:spcBef>
              <a:spcAft>
                <a:spcPts val="0"/>
              </a:spcAft>
              <a:buClr>
                <a:srgbClr val="000000"/>
              </a:buClr>
              <a:buSzPts val="1600"/>
              <a:buFont typeface="Calibri"/>
              <a:buChar char="●"/>
            </a:pPr>
            <a:r>
              <a:rPr lang="en-GB" sz="1600">
                <a:solidFill>
                  <a:srgbClr val="000000"/>
                </a:solidFill>
                <a:latin typeface="Calibri"/>
                <a:ea typeface="Calibri"/>
                <a:cs typeface="Calibri"/>
                <a:sym typeface="Calibri"/>
              </a:rPr>
              <a:t>Mile-Based FFP - Based on the actual miles traveled, beneficial for discounted fare, long distance and  price sensitive customer</a:t>
            </a:r>
            <a:endParaRPr sz="1600">
              <a:solidFill>
                <a:srgbClr val="000000"/>
              </a:solidFill>
              <a:latin typeface="Calibri"/>
              <a:ea typeface="Calibri"/>
              <a:cs typeface="Calibri"/>
              <a:sym typeface="Calibri"/>
            </a:endParaRPr>
          </a:p>
          <a:p>
            <a:pPr indent="-330200" lvl="0" marL="457200" rtl="0" algn="just">
              <a:spcBef>
                <a:spcPts val="1600"/>
              </a:spcBef>
              <a:spcAft>
                <a:spcPts val="0"/>
              </a:spcAft>
              <a:buClr>
                <a:srgbClr val="000000"/>
              </a:buClr>
              <a:buSzPts val="1600"/>
              <a:buFont typeface="Calibri"/>
              <a:buChar char="●"/>
            </a:pPr>
            <a:r>
              <a:rPr lang="en-GB" sz="1600">
                <a:solidFill>
                  <a:srgbClr val="000000"/>
                </a:solidFill>
                <a:latin typeface="Calibri"/>
                <a:ea typeface="Calibri"/>
                <a:cs typeface="Calibri"/>
                <a:sym typeface="Calibri"/>
              </a:rPr>
              <a:t>Value Based FFP - Miles are earned by amount spent by a member. Beneficial for premium fare, last-minute and business class members</a:t>
            </a:r>
            <a:endParaRPr sz="1600">
              <a:solidFill>
                <a:srgbClr val="000000"/>
              </a:solidFill>
              <a:latin typeface="Calibri"/>
              <a:ea typeface="Calibri"/>
              <a:cs typeface="Calibri"/>
              <a:sym typeface="Calibri"/>
            </a:endParaRPr>
          </a:p>
          <a:p>
            <a:pPr indent="-330200" lvl="0" marL="457200" rtl="0" algn="just">
              <a:spcBef>
                <a:spcPts val="1600"/>
              </a:spcBef>
              <a:spcAft>
                <a:spcPts val="0"/>
              </a:spcAft>
              <a:buClr>
                <a:srgbClr val="000000"/>
              </a:buClr>
              <a:buSzPts val="1600"/>
              <a:buFont typeface="Calibri"/>
              <a:buChar char="●"/>
            </a:pPr>
            <a:r>
              <a:rPr lang="en-GB" sz="1600">
                <a:solidFill>
                  <a:srgbClr val="000000"/>
                </a:solidFill>
                <a:latin typeface="Calibri"/>
                <a:ea typeface="Calibri"/>
                <a:cs typeface="Calibri"/>
                <a:sym typeface="Calibri"/>
              </a:rPr>
              <a:t>Inflight wifi and entertainment services to enhance customer experience. This can be a paid facility as the fare charges are comparatively low.</a:t>
            </a:r>
            <a:endParaRPr sz="16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1600">
              <a:solidFill>
                <a:srgbClr val="0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4"/>
          <p:cNvSpPr txBox="1"/>
          <p:nvPr>
            <p:ph type="title"/>
          </p:nvPr>
        </p:nvSpPr>
        <p:spPr>
          <a:xfrm>
            <a:off x="255775" y="1831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Loyalty Program for Indigo</a:t>
            </a:r>
            <a:endParaRPr/>
          </a:p>
        </p:txBody>
      </p:sp>
      <p:sp>
        <p:nvSpPr>
          <p:cNvPr id="448" name="Google Shape;448;p44"/>
          <p:cNvSpPr txBox="1"/>
          <p:nvPr>
            <p:ph idx="1" type="body"/>
          </p:nvPr>
        </p:nvSpPr>
        <p:spPr>
          <a:xfrm>
            <a:off x="316800" y="943350"/>
            <a:ext cx="8520600" cy="29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000000"/>
                </a:solidFill>
                <a:latin typeface="Calibri"/>
                <a:ea typeface="Calibri"/>
                <a:cs typeface="Calibri"/>
                <a:sym typeface="Calibri"/>
              </a:rPr>
              <a:t>Indigo Club - </a:t>
            </a:r>
            <a:r>
              <a:rPr lang="en-GB" sz="1600">
                <a:solidFill>
                  <a:srgbClr val="000000"/>
                </a:solidFill>
                <a:highlight>
                  <a:srgbClr val="FFFFFF"/>
                </a:highlight>
                <a:latin typeface="Calibri"/>
                <a:ea typeface="Calibri"/>
                <a:cs typeface="Calibri"/>
                <a:sym typeface="Calibri"/>
              </a:rPr>
              <a:t>When you fly with us, we ensure you are rewarded by the most unique and fastest rewarding frequent flyer program in the Indian skies.Earn CV Points to redeem for Award Flights, Upgrade Awards, and a host of privileges.</a:t>
            </a:r>
            <a:endParaRPr sz="1600">
              <a:solidFill>
                <a:srgbClr val="000000"/>
              </a:solidFill>
              <a:highlight>
                <a:srgbClr val="FFFFFF"/>
              </a:highlight>
              <a:latin typeface="Calibri"/>
              <a:ea typeface="Calibri"/>
              <a:cs typeface="Calibri"/>
              <a:sym typeface="Calibri"/>
            </a:endParaRPr>
          </a:p>
          <a:p>
            <a:pPr indent="0" lvl="0" marL="0" rtl="0" algn="l">
              <a:spcBef>
                <a:spcPts val="1600"/>
              </a:spcBef>
              <a:spcAft>
                <a:spcPts val="0"/>
              </a:spcAft>
              <a:buNone/>
            </a:pPr>
            <a:r>
              <a:rPr b="1" lang="en-GB" sz="1600">
                <a:solidFill>
                  <a:srgbClr val="000000"/>
                </a:solidFill>
                <a:highlight>
                  <a:srgbClr val="FFFFFF"/>
                </a:highlight>
                <a:latin typeface="Calibri"/>
                <a:ea typeface="Calibri"/>
                <a:cs typeface="Calibri"/>
                <a:sym typeface="Calibri"/>
              </a:rPr>
              <a:t>Benefits- Faster Points Accrual, Easy Redemptions, Airline Partners, Attractive Lifestyle Partners.</a:t>
            </a:r>
            <a:endParaRPr b="1" sz="1600">
              <a:solidFill>
                <a:srgbClr val="000000"/>
              </a:solidFill>
              <a:highlight>
                <a:srgbClr val="FFFFFF"/>
              </a:highlight>
              <a:latin typeface="Calibri"/>
              <a:ea typeface="Calibri"/>
              <a:cs typeface="Calibri"/>
              <a:sym typeface="Calibri"/>
            </a:endParaRPr>
          </a:p>
          <a:p>
            <a:pPr indent="0" lvl="0" marL="0" rtl="0" algn="l">
              <a:spcBef>
                <a:spcPts val="1600"/>
              </a:spcBef>
              <a:spcAft>
                <a:spcPts val="0"/>
              </a:spcAft>
              <a:buNone/>
            </a:pPr>
            <a:r>
              <a:rPr lang="en-GB" sz="1600">
                <a:solidFill>
                  <a:srgbClr val="000000"/>
                </a:solidFill>
                <a:highlight>
                  <a:srgbClr val="FFFFFF"/>
                </a:highlight>
                <a:latin typeface="Calibri"/>
                <a:ea typeface="Calibri"/>
                <a:cs typeface="Calibri"/>
                <a:sym typeface="Calibri"/>
              </a:rPr>
              <a:t>Indigo Club Tiers - Fly with Indigo and enjoy the benefits of Base, Silver, Gold or Platinum tier. As you move to higher tiers, you enjoy exclusive benefits and special privileges for an unparalleled flying experience.</a:t>
            </a:r>
            <a:endParaRPr sz="1600">
              <a:solidFill>
                <a:srgbClr val="000000"/>
              </a:solidFill>
              <a:highlight>
                <a:srgbClr val="FFFFFF"/>
              </a:highlight>
              <a:latin typeface="Calibri"/>
              <a:ea typeface="Calibri"/>
              <a:cs typeface="Calibri"/>
              <a:sym typeface="Calibri"/>
            </a:endParaRPr>
          </a:p>
          <a:p>
            <a:pPr indent="0" lvl="0" marL="0" rtl="0" algn="l">
              <a:spcBef>
                <a:spcPts val="1600"/>
              </a:spcBef>
              <a:spcAft>
                <a:spcPts val="1600"/>
              </a:spcAft>
              <a:buNone/>
            </a:pPr>
            <a:r>
              <a:t/>
            </a:r>
            <a:endParaRPr sz="1450">
              <a:solidFill>
                <a:srgbClr val="000000"/>
              </a:solidFill>
              <a:highlight>
                <a:srgbClr val="FFFFFF"/>
              </a:highlight>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5"/>
          <p:cNvSpPr txBox="1"/>
          <p:nvPr/>
        </p:nvSpPr>
        <p:spPr>
          <a:xfrm>
            <a:off x="279550" y="111825"/>
            <a:ext cx="77433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chemeClr val="dk1"/>
                </a:solidFill>
                <a:latin typeface="Roboto"/>
                <a:ea typeface="Roboto"/>
                <a:cs typeface="Roboto"/>
                <a:sym typeface="Roboto"/>
              </a:rPr>
              <a:t>Proposed Model</a:t>
            </a:r>
            <a:endParaRPr sz="3000">
              <a:solidFill>
                <a:schemeClr val="dk1"/>
              </a:solidFill>
              <a:latin typeface="Roboto"/>
              <a:ea typeface="Roboto"/>
              <a:cs typeface="Roboto"/>
              <a:sym typeface="Roboto"/>
            </a:endParaRPr>
          </a:p>
        </p:txBody>
      </p:sp>
      <p:pic>
        <p:nvPicPr>
          <p:cNvPr id="454" name="Google Shape;454;p45"/>
          <p:cNvPicPr preferRelativeResize="0"/>
          <p:nvPr/>
        </p:nvPicPr>
        <p:blipFill rotWithShape="1">
          <a:blip r:embed="rId3">
            <a:alphaModFix/>
          </a:blip>
          <a:srcRect b="0" l="0" r="-4416" t="0"/>
          <a:stretch/>
        </p:blipFill>
        <p:spPr>
          <a:xfrm>
            <a:off x="217500" y="775050"/>
            <a:ext cx="8597149" cy="38373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6"/>
          <p:cNvSpPr txBox="1"/>
          <p:nvPr>
            <p:ph idx="1" type="body"/>
          </p:nvPr>
        </p:nvSpPr>
        <p:spPr>
          <a:xfrm>
            <a:off x="311700" y="713450"/>
            <a:ext cx="8520600" cy="3938700"/>
          </a:xfrm>
          <a:prstGeom prst="rect">
            <a:avLst/>
          </a:prstGeom>
          <a:solidFill>
            <a:schemeClr val="lt1"/>
          </a:solidFill>
        </p:spPr>
        <p:txBody>
          <a:bodyPr anchorCtr="0" anchor="t" bIns="91425" lIns="91425" spcFirstLastPara="1" rIns="91425" wrap="square" tIns="91425">
            <a:noAutofit/>
          </a:bodyPr>
          <a:lstStyle/>
          <a:p>
            <a:pPr indent="-317500" lvl="0" marL="457200" rtl="0" algn="just">
              <a:spcBef>
                <a:spcPts val="1000"/>
              </a:spcBef>
              <a:spcAft>
                <a:spcPts val="0"/>
              </a:spcAft>
              <a:buClr>
                <a:srgbClr val="000000"/>
              </a:buClr>
              <a:buSzPts val="1400"/>
              <a:buFont typeface="Calibri"/>
              <a:buChar char="●"/>
            </a:pPr>
            <a:r>
              <a:rPr lang="en-GB" sz="1400">
                <a:solidFill>
                  <a:srgbClr val="000000"/>
                </a:solidFill>
                <a:latin typeface="Calibri"/>
                <a:ea typeface="Calibri"/>
                <a:cs typeface="Calibri"/>
                <a:sym typeface="Calibri"/>
              </a:rPr>
              <a:t>Free Food Scheme: Identify those people who frequently use Indigo Airlines for their journey and provide them with free on board food after particular no. of trips.</a:t>
            </a:r>
            <a:endParaRPr sz="1400">
              <a:solidFill>
                <a:srgbClr val="000000"/>
              </a:solidFill>
              <a:latin typeface="Calibri"/>
              <a:ea typeface="Calibri"/>
              <a:cs typeface="Calibri"/>
              <a:sym typeface="Calibri"/>
            </a:endParaRPr>
          </a:p>
          <a:p>
            <a:pPr indent="-317500" lvl="0" marL="457200" rtl="0" algn="just">
              <a:spcBef>
                <a:spcPts val="1000"/>
              </a:spcBef>
              <a:spcAft>
                <a:spcPts val="0"/>
              </a:spcAft>
              <a:buClr>
                <a:srgbClr val="000000"/>
              </a:buClr>
              <a:buSzPts val="1400"/>
              <a:buFont typeface="Calibri"/>
              <a:buChar char="●"/>
            </a:pPr>
            <a:r>
              <a:rPr lang="en-GB" sz="1400">
                <a:solidFill>
                  <a:srgbClr val="000000"/>
                </a:solidFill>
                <a:latin typeface="Calibri"/>
                <a:ea typeface="Calibri"/>
                <a:cs typeface="Calibri"/>
                <a:sym typeface="Calibri"/>
              </a:rPr>
              <a:t>Additional Discounts - If the person prefers indigo for their single trips to different places then he can be provided with some discounts on the ticket of his family if they are planning some trip.</a:t>
            </a:r>
            <a:endParaRPr sz="1400">
              <a:solidFill>
                <a:srgbClr val="000000"/>
              </a:solidFill>
              <a:latin typeface="Calibri"/>
              <a:ea typeface="Calibri"/>
              <a:cs typeface="Calibri"/>
              <a:sym typeface="Calibri"/>
            </a:endParaRPr>
          </a:p>
          <a:p>
            <a:pPr indent="-317500" lvl="0" marL="457200" rtl="0" algn="just">
              <a:spcBef>
                <a:spcPts val="1000"/>
              </a:spcBef>
              <a:spcAft>
                <a:spcPts val="0"/>
              </a:spcAft>
              <a:buClr>
                <a:srgbClr val="000000"/>
              </a:buClr>
              <a:buSzPts val="1400"/>
              <a:buFont typeface="Calibri"/>
              <a:buChar char="●"/>
            </a:pPr>
            <a:r>
              <a:rPr lang="en-GB" sz="1400">
                <a:solidFill>
                  <a:srgbClr val="000000"/>
                </a:solidFill>
                <a:latin typeface="Calibri"/>
                <a:ea typeface="Calibri"/>
                <a:cs typeface="Calibri"/>
                <a:sym typeface="Calibri"/>
              </a:rPr>
              <a:t>Self service initiatives: Increase self service initiatives in Indigo airlines. Which can help to reduce customer service costs immediately with a relatively low implementation cost, this is applicable on low value customers. Making customers aware about different activities and providing them options to choose particular service, eg. self-check in.</a:t>
            </a:r>
            <a:endParaRPr sz="1400">
              <a:solidFill>
                <a:srgbClr val="000000"/>
              </a:solidFill>
              <a:latin typeface="Calibri"/>
              <a:ea typeface="Calibri"/>
              <a:cs typeface="Calibri"/>
              <a:sym typeface="Calibri"/>
            </a:endParaRPr>
          </a:p>
          <a:p>
            <a:pPr indent="0" lvl="0" marL="0" rtl="0" algn="just">
              <a:spcBef>
                <a:spcPts val="1000"/>
              </a:spcBef>
              <a:spcAft>
                <a:spcPts val="0"/>
              </a:spcAft>
              <a:buNone/>
            </a:pPr>
            <a:r>
              <a:t/>
            </a:r>
            <a:endParaRPr sz="1400">
              <a:solidFill>
                <a:srgbClr val="000000"/>
              </a:solidFill>
              <a:latin typeface="Calibri"/>
              <a:ea typeface="Calibri"/>
              <a:cs typeface="Calibri"/>
              <a:sym typeface="Calibri"/>
            </a:endParaRPr>
          </a:p>
          <a:p>
            <a:pPr indent="0" lvl="0" marL="0" rtl="0" algn="just">
              <a:spcBef>
                <a:spcPts val="1000"/>
              </a:spcBef>
              <a:spcAft>
                <a:spcPts val="0"/>
              </a:spcAft>
              <a:buNone/>
            </a:pPr>
            <a:r>
              <a:t/>
            </a:r>
            <a:endParaRPr sz="1400">
              <a:solidFill>
                <a:srgbClr val="000000"/>
              </a:solidFill>
              <a:latin typeface="Calibri"/>
              <a:ea typeface="Calibri"/>
              <a:cs typeface="Calibri"/>
              <a:sym typeface="Calibri"/>
            </a:endParaRPr>
          </a:p>
          <a:p>
            <a:pPr indent="0" lvl="0" marL="457200" rtl="0" algn="just">
              <a:spcBef>
                <a:spcPts val="1000"/>
              </a:spcBef>
              <a:spcAft>
                <a:spcPts val="1600"/>
              </a:spcAft>
              <a:buNone/>
            </a:pPr>
            <a:r>
              <a:t/>
            </a:r>
            <a:endParaRPr sz="1400">
              <a:solidFill>
                <a:srgbClr val="000000"/>
              </a:solidFill>
              <a:latin typeface="Calibri"/>
              <a:ea typeface="Calibri"/>
              <a:cs typeface="Calibri"/>
              <a:sym typeface="Calibri"/>
            </a:endParaRPr>
          </a:p>
        </p:txBody>
      </p:sp>
      <p:sp>
        <p:nvSpPr>
          <p:cNvPr id="460" name="Google Shape;460;p46"/>
          <p:cNvSpPr txBox="1"/>
          <p:nvPr>
            <p:ph type="title"/>
          </p:nvPr>
        </p:nvSpPr>
        <p:spPr>
          <a:xfrm>
            <a:off x="311700" y="140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7"/>
          <p:cNvSpPr txBox="1"/>
          <p:nvPr>
            <p:ph type="title"/>
          </p:nvPr>
        </p:nvSpPr>
        <p:spPr>
          <a:xfrm>
            <a:off x="3094800" y="1963950"/>
            <a:ext cx="2954400" cy="60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4100"/>
              <a:t>Thank You</a:t>
            </a:r>
            <a:endParaRPr b="1" sz="4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6"/>
          <p:cNvSpPr txBox="1"/>
          <p:nvPr/>
        </p:nvSpPr>
        <p:spPr>
          <a:xfrm>
            <a:off x="350750" y="374950"/>
            <a:ext cx="8418300" cy="3713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600">
                <a:highlight>
                  <a:srgbClr val="FFFFFF"/>
                </a:highlight>
                <a:latin typeface="Calibri"/>
                <a:ea typeface="Calibri"/>
                <a:cs typeface="Calibri"/>
                <a:sym typeface="Calibri"/>
              </a:rPr>
              <a:t>Customer relationship management is important in any sector. However, in the highly competitive airline industry, this technology is even more essential. Since air travel is becoming increasingly commoditized, passengers are less likely to be loyal than in the past. Nevertheless, </a:t>
            </a:r>
            <a:r>
              <a:rPr lang="en-GB" sz="1600">
                <a:highlight>
                  <a:srgbClr val="FFFFFF"/>
                </a:highlight>
                <a:uFill>
                  <a:noFill/>
                </a:uFill>
                <a:latin typeface="Calibri"/>
                <a:ea typeface="Calibri"/>
                <a:cs typeface="Calibri"/>
                <a:sym typeface="Calibri"/>
                <a:hlinkClick r:id="rId3"/>
              </a:rPr>
              <a:t>customers do consider</a:t>
            </a:r>
            <a:r>
              <a:rPr lang="en-GB" sz="1600">
                <a:highlight>
                  <a:srgbClr val="FFFFFF"/>
                </a:highlight>
                <a:latin typeface="Calibri"/>
                <a:ea typeface="Calibri"/>
                <a:cs typeface="Calibri"/>
                <a:sym typeface="Calibri"/>
              </a:rPr>
              <a:t> the service they get from different airlines when making purchasing decisions, and CRM in aviation is therefore very important when it comes to making your airline stand out from the crowd.</a:t>
            </a:r>
            <a:endParaRPr sz="1600">
              <a:highlight>
                <a:srgbClr val="FFFFFF"/>
              </a:highlight>
              <a:latin typeface="Calibri"/>
              <a:ea typeface="Calibri"/>
              <a:cs typeface="Calibri"/>
              <a:sym typeface="Calibri"/>
            </a:endParaRPr>
          </a:p>
          <a:p>
            <a:pPr indent="0" lvl="0" marL="0" rtl="0" algn="just">
              <a:lnSpc>
                <a:spcPct val="115000"/>
              </a:lnSpc>
              <a:spcBef>
                <a:spcPts val="1600"/>
              </a:spcBef>
              <a:spcAft>
                <a:spcPts val="0"/>
              </a:spcAft>
              <a:buClr>
                <a:schemeClr val="dk1"/>
              </a:buClr>
              <a:buSzPts val="1100"/>
              <a:buFont typeface="Arial"/>
              <a:buNone/>
            </a:pPr>
            <a:r>
              <a:rPr lang="en-GB" sz="1600">
                <a:highlight>
                  <a:srgbClr val="FFFFFF"/>
                </a:highlight>
                <a:latin typeface="Calibri"/>
                <a:ea typeface="Calibri"/>
                <a:cs typeface="Calibri"/>
                <a:sym typeface="Calibri"/>
              </a:rPr>
              <a:t>                                  Some of the advantages of CRM in airline industry are given below</a:t>
            </a:r>
            <a:endParaRPr sz="1600">
              <a:highlight>
                <a:srgbClr val="FFFFFF"/>
              </a:highlight>
              <a:latin typeface="Calibri"/>
              <a:ea typeface="Calibri"/>
              <a:cs typeface="Calibri"/>
              <a:sym typeface="Calibri"/>
            </a:endParaRPr>
          </a:p>
          <a:p>
            <a:pPr indent="0" lvl="0" marL="457200" rtl="0" algn="l">
              <a:lnSpc>
                <a:spcPct val="110000"/>
              </a:lnSpc>
              <a:spcBef>
                <a:spcPts val="1600"/>
              </a:spcBef>
              <a:spcAft>
                <a:spcPts val="0"/>
              </a:spcAft>
              <a:buNone/>
            </a:pPr>
            <a:r>
              <a:t/>
            </a:r>
            <a:endParaRPr sz="1600">
              <a:highlight>
                <a:srgbClr val="FFFFFF"/>
              </a:highlight>
              <a:latin typeface="Calibri"/>
              <a:ea typeface="Calibri"/>
              <a:cs typeface="Calibri"/>
              <a:sym typeface="Calibri"/>
            </a:endParaRPr>
          </a:p>
          <a:p>
            <a:pPr indent="0" lvl="0" marL="0" rtl="0" algn="l">
              <a:spcBef>
                <a:spcPts val="800"/>
              </a:spcBef>
              <a:spcAft>
                <a:spcPts val="0"/>
              </a:spcAft>
              <a:buNone/>
            </a:pPr>
            <a:r>
              <a:t/>
            </a:r>
            <a:endParaRPr/>
          </a:p>
        </p:txBody>
      </p:sp>
      <p:sp>
        <p:nvSpPr>
          <p:cNvPr id="141" name="Google Shape;141;p16"/>
          <p:cNvSpPr/>
          <p:nvPr/>
        </p:nvSpPr>
        <p:spPr>
          <a:xfrm>
            <a:off x="724825" y="2913225"/>
            <a:ext cx="1881600" cy="961800"/>
          </a:xfrm>
          <a:prstGeom prst="roundRect">
            <a:avLst>
              <a:gd fmla="val 16667" name="adj"/>
            </a:avLst>
          </a:prstGeom>
          <a:solidFill>
            <a:schemeClr val="accent4"/>
          </a:solidFill>
          <a:ln cap="flat" cmpd="sng" w="9525">
            <a:solidFill>
              <a:schemeClr val="dk2"/>
            </a:solidFill>
            <a:prstDash val="solid"/>
            <a:round/>
            <a:headEnd len="sm" w="sm" type="none"/>
            <a:tailEnd len="sm" w="sm" type="none"/>
          </a:ln>
          <a:effectLst>
            <a:outerShdw blurRad="57150" rotWithShape="0" algn="bl" dir="12600000" dist="19050">
              <a:srgbClr val="000000">
                <a:alpha val="9200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lang="en-GB"/>
              <a:t>Process Automation</a:t>
            </a:r>
            <a:endParaRPr/>
          </a:p>
        </p:txBody>
      </p:sp>
      <p:sp>
        <p:nvSpPr>
          <p:cNvPr id="142" name="Google Shape;142;p16"/>
          <p:cNvSpPr/>
          <p:nvPr/>
        </p:nvSpPr>
        <p:spPr>
          <a:xfrm>
            <a:off x="6327425" y="2913225"/>
            <a:ext cx="1881600" cy="961800"/>
          </a:xfrm>
          <a:prstGeom prst="roundRect">
            <a:avLst>
              <a:gd fmla="val 16667" name="adj"/>
            </a:avLst>
          </a:prstGeom>
          <a:solidFill>
            <a:schemeClr val="accent4"/>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a:t>      Data Security</a:t>
            </a:r>
            <a:endParaRPr/>
          </a:p>
        </p:txBody>
      </p:sp>
      <p:sp>
        <p:nvSpPr>
          <p:cNvPr id="143" name="Google Shape;143;p16"/>
          <p:cNvSpPr/>
          <p:nvPr/>
        </p:nvSpPr>
        <p:spPr>
          <a:xfrm>
            <a:off x="3469000" y="2913225"/>
            <a:ext cx="1881600" cy="961800"/>
          </a:xfrm>
          <a:prstGeom prst="roundRect">
            <a:avLst>
              <a:gd fmla="val 16667" name="adj"/>
            </a:avLst>
          </a:prstGeom>
          <a:solidFill>
            <a:schemeClr val="accent4"/>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a:t>Enhanced Control across all departments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17"/>
          <p:cNvPicPr preferRelativeResize="0"/>
          <p:nvPr/>
        </p:nvPicPr>
        <p:blipFill>
          <a:blip r:embed="rId3">
            <a:alphaModFix amt="20000"/>
          </a:blip>
          <a:stretch>
            <a:fillRect/>
          </a:stretch>
        </p:blipFill>
        <p:spPr>
          <a:xfrm>
            <a:off x="0" y="0"/>
            <a:ext cx="9144001" cy="5143500"/>
          </a:xfrm>
          <a:prstGeom prst="rect">
            <a:avLst/>
          </a:prstGeom>
          <a:noFill/>
          <a:ln>
            <a:noFill/>
          </a:ln>
          <a:effectLst>
            <a:outerShdw blurRad="57150" rotWithShape="0" algn="bl" dir="5400000" dist="19050">
              <a:srgbClr val="000000">
                <a:alpha val="66000"/>
              </a:srgbClr>
            </a:outerShdw>
            <a:reflection blurRad="0" dir="0" dist="0" endA="0" endPos="1000" fadeDir="5400012" kx="0" rotWithShape="0" algn="bl" stA="0" stPos="0" sy="-100000" ky="0"/>
          </a:effectLst>
        </p:spPr>
      </p:pic>
      <p:sp>
        <p:nvSpPr>
          <p:cNvPr id="149" name="Google Shape;149;p17"/>
          <p:cNvSpPr/>
          <p:nvPr/>
        </p:nvSpPr>
        <p:spPr>
          <a:xfrm>
            <a:off x="3719188" y="1880825"/>
            <a:ext cx="1512000" cy="136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200"/>
              <a:t>Touch points</a:t>
            </a:r>
            <a:endParaRPr sz="2200"/>
          </a:p>
        </p:txBody>
      </p:sp>
      <p:sp>
        <p:nvSpPr>
          <p:cNvPr id="150" name="Google Shape;150;p17"/>
          <p:cNvSpPr/>
          <p:nvPr/>
        </p:nvSpPr>
        <p:spPr>
          <a:xfrm>
            <a:off x="3555856" y="72575"/>
            <a:ext cx="1838700" cy="11733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Reservations</a:t>
            </a:r>
            <a:endParaRPr>
              <a:solidFill>
                <a:schemeClr val="lt1"/>
              </a:solidFill>
            </a:endParaRPr>
          </a:p>
        </p:txBody>
      </p:sp>
      <p:sp>
        <p:nvSpPr>
          <p:cNvPr id="151" name="Google Shape;151;p17"/>
          <p:cNvSpPr/>
          <p:nvPr/>
        </p:nvSpPr>
        <p:spPr>
          <a:xfrm>
            <a:off x="5769425" y="940475"/>
            <a:ext cx="1666200" cy="1245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Check in &amp; check out</a:t>
            </a:r>
            <a:endParaRPr>
              <a:solidFill>
                <a:schemeClr val="lt1"/>
              </a:solidFill>
            </a:endParaRPr>
          </a:p>
        </p:txBody>
      </p:sp>
      <p:sp>
        <p:nvSpPr>
          <p:cNvPr id="152" name="Google Shape;152;p17"/>
          <p:cNvSpPr/>
          <p:nvPr/>
        </p:nvSpPr>
        <p:spPr>
          <a:xfrm>
            <a:off x="5955400" y="2564200"/>
            <a:ext cx="1732500" cy="11733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Frequent flyer program</a:t>
            </a:r>
            <a:endParaRPr>
              <a:solidFill>
                <a:schemeClr val="lt1"/>
              </a:solidFill>
            </a:endParaRPr>
          </a:p>
        </p:txBody>
      </p:sp>
      <p:sp>
        <p:nvSpPr>
          <p:cNvPr id="153" name="Google Shape;153;p17"/>
          <p:cNvSpPr/>
          <p:nvPr/>
        </p:nvSpPr>
        <p:spPr>
          <a:xfrm>
            <a:off x="4819625" y="3794875"/>
            <a:ext cx="1666200" cy="11733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Business class services</a:t>
            </a:r>
            <a:endParaRPr>
              <a:solidFill>
                <a:schemeClr val="lt1"/>
              </a:solidFill>
            </a:endParaRPr>
          </a:p>
        </p:txBody>
      </p:sp>
      <p:sp>
        <p:nvSpPr>
          <p:cNvPr id="154" name="Google Shape;154;p17"/>
          <p:cNvSpPr/>
          <p:nvPr/>
        </p:nvSpPr>
        <p:spPr>
          <a:xfrm>
            <a:off x="2442800" y="3767725"/>
            <a:ext cx="1838700" cy="11733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Flight attendants</a:t>
            </a:r>
            <a:endParaRPr>
              <a:solidFill>
                <a:schemeClr val="lt1"/>
              </a:solidFill>
            </a:endParaRPr>
          </a:p>
        </p:txBody>
      </p:sp>
      <p:sp>
        <p:nvSpPr>
          <p:cNvPr id="155" name="Google Shape;155;p17"/>
          <p:cNvSpPr/>
          <p:nvPr/>
        </p:nvSpPr>
        <p:spPr>
          <a:xfrm>
            <a:off x="1291225" y="2624675"/>
            <a:ext cx="1666200" cy="11733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Food &amp; Beverages</a:t>
            </a:r>
            <a:endParaRPr>
              <a:solidFill>
                <a:schemeClr val="lt1"/>
              </a:solidFill>
            </a:endParaRPr>
          </a:p>
        </p:txBody>
      </p:sp>
      <p:sp>
        <p:nvSpPr>
          <p:cNvPr id="156" name="Google Shape;156;p17"/>
          <p:cNvSpPr/>
          <p:nvPr/>
        </p:nvSpPr>
        <p:spPr>
          <a:xfrm>
            <a:off x="1339575" y="882975"/>
            <a:ext cx="1732500" cy="1245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Baggage tracking</a:t>
            </a:r>
            <a:endParaRPr>
              <a:solidFill>
                <a:schemeClr val="lt1"/>
              </a:solidFill>
            </a:endParaRPr>
          </a:p>
        </p:txBody>
      </p:sp>
      <p:cxnSp>
        <p:nvCxnSpPr>
          <p:cNvPr id="157" name="Google Shape;157;p17"/>
          <p:cNvCxnSpPr>
            <a:stCxn id="150" idx="4"/>
            <a:endCxn id="149" idx="0"/>
          </p:cNvCxnSpPr>
          <p:nvPr/>
        </p:nvCxnSpPr>
        <p:spPr>
          <a:xfrm>
            <a:off x="4475206" y="1245875"/>
            <a:ext cx="0" cy="635100"/>
          </a:xfrm>
          <a:prstGeom prst="straightConnector1">
            <a:avLst/>
          </a:prstGeom>
          <a:noFill/>
          <a:ln cap="flat" cmpd="sng" w="9525">
            <a:solidFill>
              <a:schemeClr val="dk2"/>
            </a:solidFill>
            <a:prstDash val="solid"/>
            <a:round/>
            <a:headEnd len="med" w="med" type="none"/>
            <a:tailEnd len="med" w="med" type="none"/>
          </a:ln>
        </p:spPr>
      </p:cxnSp>
      <p:cxnSp>
        <p:nvCxnSpPr>
          <p:cNvPr id="158" name="Google Shape;158;p17"/>
          <p:cNvCxnSpPr>
            <a:stCxn id="156" idx="5"/>
          </p:cNvCxnSpPr>
          <p:nvPr/>
        </p:nvCxnSpPr>
        <p:spPr>
          <a:xfrm>
            <a:off x="2818356" y="1946417"/>
            <a:ext cx="988500" cy="330900"/>
          </a:xfrm>
          <a:prstGeom prst="straightConnector1">
            <a:avLst/>
          </a:prstGeom>
          <a:noFill/>
          <a:ln cap="flat" cmpd="sng" w="9525">
            <a:solidFill>
              <a:schemeClr val="dk2"/>
            </a:solidFill>
            <a:prstDash val="solid"/>
            <a:round/>
            <a:headEnd len="med" w="med" type="none"/>
            <a:tailEnd len="med" w="med" type="none"/>
          </a:ln>
        </p:spPr>
      </p:cxnSp>
      <p:cxnSp>
        <p:nvCxnSpPr>
          <p:cNvPr id="159" name="Google Shape;159;p17"/>
          <p:cNvCxnSpPr>
            <a:endCxn id="155" idx="6"/>
          </p:cNvCxnSpPr>
          <p:nvPr/>
        </p:nvCxnSpPr>
        <p:spPr>
          <a:xfrm flipH="1">
            <a:off x="2957425" y="2842325"/>
            <a:ext cx="840600" cy="369000"/>
          </a:xfrm>
          <a:prstGeom prst="straightConnector1">
            <a:avLst/>
          </a:prstGeom>
          <a:noFill/>
          <a:ln cap="flat" cmpd="sng" w="9525">
            <a:solidFill>
              <a:schemeClr val="dk2"/>
            </a:solidFill>
            <a:prstDash val="solid"/>
            <a:round/>
            <a:headEnd len="med" w="med" type="none"/>
            <a:tailEnd len="med" w="med" type="none"/>
          </a:ln>
        </p:spPr>
      </p:cxnSp>
      <p:cxnSp>
        <p:nvCxnSpPr>
          <p:cNvPr id="160" name="Google Shape;160;p17"/>
          <p:cNvCxnSpPr>
            <a:stCxn id="149" idx="3"/>
            <a:endCxn id="154" idx="0"/>
          </p:cNvCxnSpPr>
          <p:nvPr/>
        </p:nvCxnSpPr>
        <p:spPr>
          <a:xfrm flipH="1">
            <a:off x="3362215" y="3047462"/>
            <a:ext cx="578400" cy="720300"/>
          </a:xfrm>
          <a:prstGeom prst="straightConnector1">
            <a:avLst/>
          </a:prstGeom>
          <a:noFill/>
          <a:ln cap="flat" cmpd="sng" w="9525">
            <a:solidFill>
              <a:schemeClr val="dk2"/>
            </a:solidFill>
            <a:prstDash val="solid"/>
            <a:round/>
            <a:headEnd len="med" w="med" type="none"/>
            <a:tailEnd len="med" w="med" type="none"/>
          </a:ln>
        </p:spPr>
      </p:cxnSp>
      <p:cxnSp>
        <p:nvCxnSpPr>
          <p:cNvPr id="161" name="Google Shape;161;p17"/>
          <p:cNvCxnSpPr>
            <a:stCxn id="149" idx="5"/>
            <a:endCxn id="153" idx="0"/>
          </p:cNvCxnSpPr>
          <p:nvPr/>
        </p:nvCxnSpPr>
        <p:spPr>
          <a:xfrm>
            <a:off x="5009760" y="3047462"/>
            <a:ext cx="642900" cy="747300"/>
          </a:xfrm>
          <a:prstGeom prst="straightConnector1">
            <a:avLst/>
          </a:prstGeom>
          <a:noFill/>
          <a:ln cap="flat" cmpd="sng" w="9525">
            <a:solidFill>
              <a:schemeClr val="dk2"/>
            </a:solidFill>
            <a:prstDash val="solid"/>
            <a:round/>
            <a:headEnd len="med" w="med" type="none"/>
            <a:tailEnd len="med" w="med" type="none"/>
          </a:ln>
        </p:spPr>
      </p:cxnSp>
      <p:cxnSp>
        <p:nvCxnSpPr>
          <p:cNvPr id="162" name="Google Shape;162;p17"/>
          <p:cNvCxnSpPr>
            <a:endCxn id="152" idx="2"/>
          </p:cNvCxnSpPr>
          <p:nvPr/>
        </p:nvCxnSpPr>
        <p:spPr>
          <a:xfrm>
            <a:off x="5164600" y="2830150"/>
            <a:ext cx="790800" cy="320700"/>
          </a:xfrm>
          <a:prstGeom prst="straightConnector1">
            <a:avLst/>
          </a:prstGeom>
          <a:noFill/>
          <a:ln cap="flat" cmpd="sng" w="9525">
            <a:solidFill>
              <a:schemeClr val="dk2"/>
            </a:solidFill>
            <a:prstDash val="solid"/>
            <a:round/>
            <a:headEnd len="med" w="med" type="none"/>
            <a:tailEnd len="med" w="med" type="none"/>
          </a:ln>
        </p:spPr>
      </p:cxnSp>
      <p:cxnSp>
        <p:nvCxnSpPr>
          <p:cNvPr id="163" name="Google Shape;163;p17"/>
          <p:cNvCxnSpPr>
            <a:stCxn id="151" idx="3"/>
          </p:cNvCxnSpPr>
          <p:nvPr/>
        </p:nvCxnSpPr>
        <p:spPr>
          <a:xfrm flipH="1">
            <a:off x="5142534" y="2003917"/>
            <a:ext cx="870900" cy="336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Emirates Airlines</a:t>
            </a:r>
            <a:endParaRPr/>
          </a:p>
        </p:txBody>
      </p:sp>
      <p:sp>
        <p:nvSpPr>
          <p:cNvPr id="169" name="Google Shape;169;p1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rgbClr val="000000"/>
              </a:buClr>
              <a:buSzPts val="1600"/>
              <a:buFont typeface="Calibri"/>
              <a:buChar char="●"/>
            </a:pPr>
            <a:r>
              <a:rPr lang="en-GB" sz="1600">
                <a:solidFill>
                  <a:srgbClr val="000000"/>
                </a:solidFill>
                <a:highlight>
                  <a:srgbClr val="FFFFFF"/>
                </a:highlight>
                <a:latin typeface="Calibri"/>
                <a:ea typeface="Calibri"/>
                <a:cs typeface="Calibri"/>
                <a:sym typeface="Calibri"/>
              </a:rPr>
              <a:t>Emirates is the largest airline of the United Arab Emirates. The airline is a subsidiary of The Emirates Group, which is owned by the government of Dubai's Investment Corporation of Dubai. </a:t>
            </a:r>
            <a:endParaRPr sz="1600">
              <a:solidFill>
                <a:srgbClr val="000000"/>
              </a:solidFill>
              <a:highlight>
                <a:srgbClr val="FFFFFF"/>
              </a:highlight>
              <a:latin typeface="Calibri"/>
              <a:ea typeface="Calibri"/>
              <a:cs typeface="Calibri"/>
              <a:sym typeface="Calibri"/>
            </a:endParaRPr>
          </a:p>
          <a:p>
            <a:pPr indent="-330200" lvl="0" marL="457200" rtl="0" algn="just">
              <a:lnSpc>
                <a:spcPct val="150000"/>
              </a:lnSpc>
              <a:spcBef>
                <a:spcPts val="0"/>
              </a:spcBef>
              <a:spcAft>
                <a:spcPts val="0"/>
              </a:spcAft>
              <a:buClr>
                <a:srgbClr val="000000"/>
              </a:buClr>
              <a:buSzPts val="1600"/>
              <a:buFont typeface="Calibri"/>
              <a:buChar char="●"/>
            </a:pPr>
            <a:r>
              <a:rPr lang="en-GB" sz="1600">
                <a:solidFill>
                  <a:srgbClr val="000000"/>
                </a:solidFill>
                <a:highlight>
                  <a:srgbClr val="FFFFFF"/>
                </a:highlight>
                <a:latin typeface="Calibri"/>
                <a:ea typeface="Calibri"/>
                <a:cs typeface="Calibri"/>
                <a:sym typeface="Calibri"/>
              </a:rPr>
              <a:t>Emirates is the world's fourth largest airline by scheduled revenue passenger-kilometers flown, and the second-largest in terms of freight tonne kilometers flown.</a:t>
            </a:r>
            <a:endParaRPr sz="1600">
              <a:solidFill>
                <a:srgbClr val="000000"/>
              </a:solidFill>
              <a:highlight>
                <a:srgbClr val="FFFFFF"/>
              </a:highlight>
              <a:latin typeface="Calibri"/>
              <a:ea typeface="Calibri"/>
              <a:cs typeface="Calibri"/>
              <a:sym typeface="Calibri"/>
            </a:endParaRPr>
          </a:p>
          <a:p>
            <a:pPr indent="-330200" lvl="0" marL="457200" rtl="0" algn="just">
              <a:lnSpc>
                <a:spcPct val="150000"/>
              </a:lnSpc>
              <a:spcBef>
                <a:spcPts val="0"/>
              </a:spcBef>
              <a:spcAft>
                <a:spcPts val="0"/>
              </a:spcAft>
              <a:buClr>
                <a:srgbClr val="000000"/>
              </a:buClr>
              <a:buSzPts val="1600"/>
              <a:buFont typeface="Calibri"/>
              <a:buChar char="●"/>
            </a:pPr>
            <a:r>
              <a:rPr lang="en-GB" sz="1600">
                <a:solidFill>
                  <a:srgbClr val="000000"/>
                </a:solidFill>
                <a:highlight>
                  <a:srgbClr val="FFFFFF"/>
                </a:highlight>
                <a:latin typeface="Calibri"/>
                <a:ea typeface="Calibri"/>
                <a:cs typeface="Calibri"/>
                <a:sym typeface="Calibri"/>
              </a:rPr>
              <a:t>It is also the largest airline in the Middle East, operating over 3,600 flights per week from its hub at Terminal 3 of Dubai International Airport, to more than 150 cities in 80 countries across six continents through its fleet of nearly 300 aircraft. </a:t>
            </a:r>
            <a:endParaRPr sz="1600">
              <a:solidFill>
                <a:srgbClr val="000000"/>
              </a:solidFill>
              <a:latin typeface="Calibri"/>
              <a:ea typeface="Calibri"/>
              <a:cs typeface="Calibri"/>
              <a:sym typeface="Calibri"/>
            </a:endParaRPr>
          </a:p>
        </p:txBody>
      </p:sp>
      <p:pic>
        <p:nvPicPr>
          <p:cNvPr id="170" name="Google Shape;170;p18"/>
          <p:cNvPicPr preferRelativeResize="0"/>
          <p:nvPr/>
        </p:nvPicPr>
        <p:blipFill>
          <a:blip r:embed="rId3">
            <a:alphaModFix/>
          </a:blip>
          <a:stretch>
            <a:fillRect/>
          </a:stretch>
        </p:blipFill>
        <p:spPr>
          <a:xfrm>
            <a:off x="3672900" y="149875"/>
            <a:ext cx="1164900" cy="1080000"/>
          </a:xfrm>
          <a:prstGeom prst="ellipse">
            <a:avLst/>
          </a:prstGeom>
          <a:noFill/>
          <a:ln>
            <a:noFill/>
          </a:ln>
        </p:spPr>
      </p:pic>
      <p:pic>
        <p:nvPicPr>
          <p:cNvPr id="171" name="Google Shape;171;p18"/>
          <p:cNvPicPr preferRelativeResize="0"/>
          <p:nvPr/>
        </p:nvPicPr>
        <p:blipFill rotWithShape="1">
          <a:blip r:embed="rId4">
            <a:alphaModFix/>
          </a:blip>
          <a:srcRect b="5838" l="8501" r="9752" t="32115"/>
          <a:stretch/>
        </p:blipFill>
        <p:spPr>
          <a:xfrm>
            <a:off x="6202875" y="3902900"/>
            <a:ext cx="2941124" cy="12405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311700" y="169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CRM services of Emirates</a:t>
            </a:r>
            <a:endParaRPr/>
          </a:p>
        </p:txBody>
      </p:sp>
      <p:sp>
        <p:nvSpPr>
          <p:cNvPr id="177" name="Google Shape;177;p19"/>
          <p:cNvSpPr txBox="1"/>
          <p:nvPr>
            <p:ph idx="1" type="body"/>
          </p:nvPr>
        </p:nvSpPr>
        <p:spPr>
          <a:xfrm>
            <a:off x="311700" y="863550"/>
            <a:ext cx="8520600" cy="3166500"/>
          </a:xfrm>
          <a:prstGeom prst="rect">
            <a:avLst/>
          </a:prstGeom>
          <a:noFill/>
        </p:spPr>
        <p:txBody>
          <a:bodyPr anchorCtr="0" anchor="t" bIns="91425" lIns="91425" spcFirstLastPara="1" rIns="91425" wrap="square" tIns="91425">
            <a:noAutofit/>
          </a:bodyPr>
          <a:lstStyle/>
          <a:p>
            <a:pPr indent="-330200" lvl="0" marL="457200" rtl="0" algn="just">
              <a:spcBef>
                <a:spcPts val="0"/>
              </a:spcBef>
              <a:spcAft>
                <a:spcPts val="0"/>
              </a:spcAft>
              <a:buClr>
                <a:srgbClr val="000000"/>
              </a:buClr>
              <a:buSzPts val="1600"/>
              <a:buFont typeface="Calibri"/>
              <a:buChar char="●"/>
            </a:pPr>
            <a:r>
              <a:rPr lang="en-GB" sz="1600">
                <a:solidFill>
                  <a:srgbClr val="000000"/>
                </a:solidFill>
                <a:highlight>
                  <a:srgbClr val="FFFFFF"/>
                </a:highlight>
                <a:latin typeface="Calibri"/>
                <a:ea typeface="Calibri"/>
                <a:cs typeface="Calibri"/>
                <a:sym typeface="Calibri"/>
              </a:rPr>
              <a:t>Emirates started using a CRM strategy in 2000.</a:t>
            </a:r>
            <a:endParaRPr sz="1600">
              <a:solidFill>
                <a:srgbClr val="000000"/>
              </a:solidFill>
              <a:highlight>
                <a:srgbClr val="FFFFFF"/>
              </a:highlight>
              <a:latin typeface="Calibri"/>
              <a:ea typeface="Calibri"/>
              <a:cs typeface="Calibri"/>
              <a:sym typeface="Calibri"/>
            </a:endParaRPr>
          </a:p>
          <a:p>
            <a:pPr indent="-330200" lvl="0" marL="457200" rtl="0" algn="just">
              <a:spcBef>
                <a:spcPts val="0"/>
              </a:spcBef>
              <a:spcAft>
                <a:spcPts val="0"/>
              </a:spcAft>
              <a:buClr>
                <a:srgbClr val="000000"/>
              </a:buClr>
              <a:buSzPts val="1600"/>
              <a:buFont typeface="Calibri"/>
              <a:buChar char="●"/>
            </a:pPr>
            <a:r>
              <a:rPr b="1" lang="en-GB" sz="1600">
                <a:solidFill>
                  <a:srgbClr val="000000"/>
                </a:solidFill>
                <a:highlight>
                  <a:srgbClr val="FFFFFF"/>
                </a:highlight>
                <a:latin typeface="Calibri"/>
                <a:ea typeface="Calibri"/>
                <a:cs typeface="Calibri"/>
                <a:sym typeface="Calibri"/>
              </a:rPr>
              <a:t>Windows 8 -  based CRM application:</a:t>
            </a:r>
            <a:r>
              <a:rPr lang="en-GB" sz="1600">
                <a:solidFill>
                  <a:srgbClr val="000000"/>
                </a:solidFill>
                <a:highlight>
                  <a:srgbClr val="FFFFFF"/>
                </a:highlight>
                <a:latin typeface="Calibri"/>
                <a:ea typeface="Calibri"/>
                <a:cs typeface="Calibri"/>
                <a:sym typeface="Calibri"/>
              </a:rPr>
              <a:t> Emirates airline was the first company in the Middle East to use CRM software, Knowledge-driven In flight Service (KIS).</a:t>
            </a:r>
            <a:endParaRPr sz="1600">
              <a:solidFill>
                <a:srgbClr val="000000"/>
              </a:solidFill>
              <a:highlight>
                <a:srgbClr val="FFFFFF"/>
              </a:highlight>
              <a:latin typeface="Calibri"/>
              <a:ea typeface="Calibri"/>
              <a:cs typeface="Calibri"/>
              <a:sym typeface="Calibri"/>
            </a:endParaRPr>
          </a:p>
          <a:p>
            <a:pPr indent="-330200" lvl="0" marL="457200" rtl="0" algn="just">
              <a:spcBef>
                <a:spcPts val="0"/>
              </a:spcBef>
              <a:spcAft>
                <a:spcPts val="0"/>
              </a:spcAft>
              <a:buClr>
                <a:srgbClr val="000000"/>
              </a:buClr>
              <a:buSzPts val="1600"/>
              <a:buFont typeface="Calibri"/>
              <a:buChar char="●"/>
            </a:pPr>
            <a:r>
              <a:rPr lang="en-GB" sz="1600">
                <a:solidFill>
                  <a:srgbClr val="000000"/>
                </a:solidFill>
                <a:highlight>
                  <a:srgbClr val="FFFFFF"/>
                </a:highlight>
                <a:latin typeface="Calibri"/>
                <a:ea typeface="Calibri"/>
                <a:cs typeface="Calibri"/>
                <a:sym typeface="Calibri"/>
              </a:rPr>
              <a:t>Emirates provided 1000 pursers with HP tablets as part of Knowledge-driven In-flight Service (KIS). </a:t>
            </a:r>
            <a:endParaRPr sz="1600">
              <a:solidFill>
                <a:srgbClr val="000000"/>
              </a:solidFill>
              <a:highlight>
                <a:srgbClr val="FFFFFF"/>
              </a:highlight>
              <a:latin typeface="Calibri"/>
              <a:ea typeface="Calibri"/>
              <a:cs typeface="Calibri"/>
              <a:sym typeface="Calibri"/>
            </a:endParaRPr>
          </a:p>
          <a:p>
            <a:pPr indent="-330200" lvl="0" marL="457200" rtl="0" algn="just">
              <a:spcBef>
                <a:spcPts val="0"/>
              </a:spcBef>
              <a:spcAft>
                <a:spcPts val="0"/>
              </a:spcAft>
              <a:buClr>
                <a:srgbClr val="000000"/>
              </a:buClr>
              <a:buSzPts val="1600"/>
              <a:buFont typeface="Calibri"/>
              <a:buChar char="●"/>
            </a:pPr>
            <a:r>
              <a:rPr lang="en-GB" sz="1600">
                <a:solidFill>
                  <a:srgbClr val="000000"/>
                </a:solidFill>
                <a:highlight>
                  <a:srgbClr val="FFFFFF"/>
                </a:highlight>
                <a:latin typeface="Calibri"/>
                <a:ea typeface="Calibri"/>
                <a:cs typeface="Calibri"/>
                <a:sym typeface="Calibri"/>
              </a:rPr>
              <a:t>Moreover, the gathered data support Emirates in segmentation and targeting because they can analyze very specific information about customers’ expectations.</a:t>
            </a:r>
            <a:endParaRPr sz="1600">
              <a:solidFill>
                <a:srgbClr val="000000"/>
              </a:solidFill>
              <a:highlight>
                <a:srgbClr val="FFFFFF"/>
              </a:highlight>
              <a:latin typeface="Calibri"/>
              <a:ea typeface="Calibri"/>
              <a:cs typeface="Calibri"/>
              <a:sym typeface="Calibri"/>
            </a:endParaRPr>
          </a:p>
          <a:p>
            <a:pPr indent="-330200" lvl="0" marL="457200" rtl="0" algn="just">
              <a:spcBef>
                <a:spcPts val="0"/>
              </a:spcBef>
              <a:spcAft>
                <a:spcPts val="0"/>
              </a:spcAft>
              <a:buClr>
                <a:srgbClr val="000000"/>
              </a:buClr>
              <a:buSzPts val="1600"/>
              <a:buFont typeface="Calibri"/>
              <a:buChar char="●"/>
            </a:pPr>
            <a:r>
              <a:rPr lang="en-GB" sz="1600">
                <a:solidFill>
                  <a:srgbClr val="000000"/>
                </a:solidFill>
                <a:highlight>
                  <a:srgbClr val="FFFFFF"/>
                </a:highlight>
                <a:latin typeface="Calibri"/>
                <a:ea typeface="Calibri"/>
                <a:cs typeface="Calibri"/>
                <a:sym typeface="Calibri"/>
              </a:rPr>
              <a:t>Pursers use KIS to brief the cabin crew before every flight and check passenger’s special needs, as well as see who is enrolled in Emirates’ frequent flyer program Skywards.</a:t>
            </a:r>
            <a:endParaRPr sz="1600">
              <a:solidFill>
                <a:srgbClr val="000000"/>
              </a:solidFill>
              <a:highlight>
                <a:srgbClr val="FFFFFF"/>
              </a:highlight>
              <a:latin typeface="Calibri"/>
              <a:ea typeface="Calibri"/>
              <a:cs typeface="Calibri"/>
              <a:sym typeface="Calibri"/>
            </a:endParaRPr>
          </a:p>
          <a:p>
            <a:pPr indent="-330200" lvl="0" marL="457200" rtl="0" algn="just">
              <a:spcBef>
                <a:spcPts val="0"/>
              </a:spcBef>
              <a:spcAft>
                <a:spcPts val="0"/>
              </a:spcAft>
              <a:buClr>
                <a:srgbClr val="000000"/>
              </a:buClr>
              <a:buSzPts val="1600"/>
              <a:buFont typeface="Calibri"/>
              <a:buChar char="●"/>
            </a:pPr>
            <a:r>
              <a:rPr lang="en-GB" sz="1600">
                <a:solidFill>
                  <a:srgbClr val="000000"/>
                </a:solidFill>
                <a:highlight>
                  <a:srgbClr val="FFFFFF"/>
                </a:highlight>
                <a:latin typeface="Calibri"/>
                <a:ea typeface="Calibri"/>
                <a:cs typeface="Calibri"/>
                <a:sym typeface="Calibri"/>
              </a:rPr>
              <a:t>Cabin crew can also use the KIS system to perform in-flight upgrades to Business or First Class, as well as post customer feedback that is emailed to headquarters upon landing.</a:t>
            </a:r>
            <a:endParaRPr sz="1600">
              <a:solidFill>
                <a:srgbClr val="000000"/>
              </a:solidFill>
              <a:highlight>
                <a:srgbClr val="FFFFFF"/>
              </a:highlight>
              <a:latin typeface="Calibri"/>
              <a:ea typeface="Calibri"/>
              <a:cs typeface="Calibri"/>
              <a:sym typeface="Calibri"/>
            </a:endParaRPr>
          </a:p>
          <a:p>
            <a:pPr indent="0" lvl="0" marL="457200" rtl="0" algn="just">
              <a:spcBef>
                <a:spcPts val="1600"/>
              </a:spcBef>
              <a:spcAft>
                <a:spcPts val="1600"/>
              </a:spcAft>
              <a:buNone/>
            </a:pPr>
            <a:r>
              <a:t/>
            </a:r>
            <a:endParaRPr sz="1600">
              <a:solidFill>
                <a:srgbClr val="000000"/>
              </a:solidFill>
              <a:highlight>
                <a:srgbClr val="FFFFFF"/>
              </a:highlight>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214475" y="94750"/>
            <a:ext cx="8617800" cy="4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900"/>
              <a:t>Contd.</a:t>
            </a:r>
            <a:endParaRPr b="1" sz="1900"/>
          </a:p>
        </p:txBody>
      </p:sp>
      <p:grpSp>
        <p:nvGrpSpPr>
          <p:cNvPr id="183" name="Google Shape;183;p20"/>
          <p:cNvGrpSpPr/>
          <p:nvPr/>
        </p:nvGrpSpPr>
        <p:grpSpPr>
          <a:xfrm>
            <a:off x="214429" y="3698874"/>
            <a:ext cx="7290230" cy="1148786"/>
            <a:chOff x="1593000" y="2322568"/>
            <a:chExt cx="5958017" cy="643361"/>
          </a:xfrm>
        </p:grpSpPr>
        <p:sp>
          <p:nvSpPr>
            <p:cNvPr id="184" name="Google Shape;184;p20"/>
            <p:cNvSpPr/>
            <p:nvPr/>
          </p:nvSpPr>
          <p:spPr>
            <a:xfrm>
              <a:off x="3751817" y="2322568"/>
              <a:ext cx="3799200" cy="642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rot="-5400000">
              <a:off x="3096085" y="1529178"/>
              <a:ext cx="643361" cy="2230141"/>
            </a:xfrm>
            <a:prstGeom prst="flowChartOffpageConnector">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1593000" y="2322575"/>
              <a:ext cx="690000" cy="642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189" name="Google Shape;189;p20"/>
            <p:cNvSpPr/>
            <p:nvPr/>
          </p:nvSpPr>
          <p:spPr>
            <a:xfrm>
              <a:off x="4387847" y="2323747"/>
              <a:ext cx="2971200" cy="618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GB" sz="1100">
                  <a:latin typeface="Roboto"/>
                  <a:ea typeface="Roboto"/>
                  <a:cs typeface="Roboto"/>
                  <a:sym typeface="Roboto"/>
                </a:rPr>
                <a:t>It is also one frequent flyer program for young travellers aged two to 16.</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GB" sz="1100">
                  <a:latin typeface="Roboto"/>
                  <a:ea typeface="Roboto"/>
                  <a:cs typeface="Roboto"/>
                  <a:sym typeface="Roboto"/>
                </a:rPr>
                <a:t>They can collect Miles for treat like free flights, Apple iPods, games and latest fashion accessories.</a:t>
              </a:r>
              <a:endParaRPr sz="1100">
                <a:latin typeface="Roboto"/>
                <a:ea typeface="Roboto"/>
                <a:cs typeface="Roboto"/>
                <a:sym typeface="Roboto"/>
              </a:endParaRPr>
            </a:p>
            <a:p>
              <a:pPr indent="0" lvl="0" marL="457200" rtl="0" algn="l">
                <a:lnSpc>
                  <a:spcPct val="115000"/>
                </a:lnSpc>
                <a:spcBef>
                  <a:spcPts val="0"/>
                </a:spcBef>
                <a:spcAft>
                  <a:spcPts val="0"/>
                </a:spcAft>
                <a:buNone/>
              </a:pPr>
              <a:r>
                <a:t/>
              </a:r>
              <a:endParaRPr sz="800">
                <a:solidFill>
                  <a:srgbClr val="A72A1E"/>
                </a:solidFill>
                <a:latin typeface="Roboto"/>
                <a:ea typeface="Roboto"/>
                <a:cs typeface="Roboto"/>
                <a:sym typeface="Roboto"/>
              </a:endParaRPr>
            </a:p>
          </p:txBody>
        </p:sp>
      </p:grpSp>
      <p:grpSp>
        <p:nvGrpSpPr>
          <p:cNvPr id="190" name="Google Shape;190;p20"/>
          <p:cNvGrpSpPr/>
          <p:nvPr/>
        </p:nvGrpSpPr>
        <p:grpSpPr>
          <a:xfrm>
            <a:off x="223107" y="2439195"/>
            <a:ext cx="7272900" cy="1168021"/>
            <a:chOff x="1593000" y="2322423"/>
            <a:chExt cx="5957975" cy="643644"/>
          </a:xfrm>
        </p:grpSpPr>
        <p:sp>
          <p:nvSpPr>
            <p:cNvPr id="191" name="Google Shape;191;p2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rot="-5400000">
              <a:off x="3098923" y="1532029"/>
              <a:ext cx="643357" cy="2224441"/>
            </a:xfrm>
            <a:prstGeom prst="flowChartOffpageConnector">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1593000" y="2322423"/>
              <a:ext cx="690000" cy="642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196" name="Google Shape;196;p2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8450" lvl="0" marL="457200" rtl="0" algn="l">
                <a:lnSpc>
                  <a:spcPct val="115000"/>
                </a:lnSpc>
                <a:spcBef>
                  <a:spcPts val="0"/>
                </a:spcBef>
                <a:spcAft>
                  <a:spcPts val="0"/>
                </a:spcAft>
                <a:buSzPts val="1100"/>
                <a:buFont typeface="Roboto"/>
                <a:buChar char="●"/>
              </a:pPr>
              <a:r>
                <a:rPr lang="en-GB" sz="1100">
                  <a:latin typeface="Roboto"/>
                  <a:ea typeface="Roboto"/>
                  <a:cs typeface="Roboto"/>
                  <a:sym typeface="Roboto"/>
                </a:rPr>
                <a:t>It is a Loyalty program which is  open to small and medium-sized enterprises (SMEs) around the world.</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GB" sz="1100">
                  <a:latin typeface="Roboto"/>
                  <a:ea typeface="Roboto"/>
                  <a:cs typeface="Roboto"/>
                  <a:sym typeface="Roboto"/>
                </a:rPr>
                <a:t>Organizations earn miles on flights taken by employees</a:t>
              </a:r>
              <a:endParaRPr sz="1100">
                <a:latin typeface="Roboto"/>
                <a:ea typeface="Roboto"/>
                <a:cs typeface="Roboto"/>
                <a:sym typeface="Roboto"/>
              </a:endParaRPr>
            </a:p>
          </p:txBody>
        </p:sp>
      </p:grpSp>
      <p:sp>
        <p:nvSpPr>
          <p:cNvPr id="197" name="Google Shape;197;p20"/>
          <p:cNvSpPr txBox="1"/>
          <p:nvPr/>
        </p:nvSpPr>
        <p:spPr>
          <a:xfrm>
            <a:off x="226975" y="511950"/>
            <a:ext cx="8766600" cy="583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700">
                <a:highlight>
                  <a:srgbClr val="FFFFFF"/>
                </a:highlight>
                <a:latin typeface="Calibri"/>
                <a:ea typeface="Calibri"/>
                <a:cs typeface="Calibri"/>
                <a:sym typeface="Calibri"/>
              </a:rPr>
              <a:t>It offers membership in two types of loyalty programs: Emirates Skywards and Business Rewards.</a:t>
            </a:r>
            <a:endParaRPr sz="1700">
              <a:highlight>
                <a:srgbClr val="FFFFFF"/>
              </a:highlight>
              <a:latin typeface="Calibri"/>
              <a:ea typeface="Calibri"/>
              <a:cs typeface="Calibri"/>
              <a:sym typeface="Calibri"/>
            </a:endParaRPr>
          </a:p>
        </p:txBody>
      </p:sp>
      <p:grpSp>
        <p:nvGrpSpPr>
          <p:cNvPr id="198" name="Google Shape;198;p20"/>
          <p:cNvGrpSpPr/>
          <p:nvPr/>
        </p:nvGrpSpPr>
        <p:grpSpPr>
          <a:xfrm>
            <a:off x="226967" y="519732"/>
            <a:ext cx="7265155" cy="1808777"/>
            <a:chOff x="1593000" y="2027321"/>
            <a:chExt cx="5957975" cy="938747"/>
          </a:xfrm>
        </p:grpSpPr>
        <p:sp>
          <p:nvSpPr>
            <p:cNvPr id="199" name="Google Shape;199;p2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rot="-5400000">
              <a:off x="3092185" y="1525275"/>
              <a:ext cx="643359" cy="2237945"/>
            </a:xfrm>
            <a:prstGeom prst="flowChartOffpageConnector">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1593000" y="2322575"/>
              <a:ext cx="690000" cy="642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204" name="Google Shape;204;p20"/>
            <p:cNvSpPr/>
            <p:nvPr/>
          </p:nvSpPr>
          <p:spPr>
            <a:xfrm>
              <a:off x="4387863" y="2027321"/>
              <a:ext cx="2971200" cy="93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a:p>
              <a:pPr indent="0" lvl="0" marL="457200" rtl="0" algn="l">
                <a:lnSpc>
                  <a:spcPct val="115000"/>
                </a:lnSpc>
                <a:spcBef>
                  <a:spcPts val="0"/>
                </a:spcBef>
                <a:spcAft>
                  <a:spcPts val="0"/>
                </a:spcAft>
                <a:buNone/>
              </a:pPr>
              <a:r>
                <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GB" sz="1100">
                  <a:latin typeface="Roboto"/>
                  <a:ea typeface="Roboto"/>
                  <a:cs typeface="Roboto"/>
                  <a:sym typeface="Roboto"/>
                </a:rPr>
                <a:t>It is the award-winning FFP launched in May 2000.</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GB" sz="1100">
                  <a:latin typeface="Roboto"/>
                  <a:ea typeface="Roboto"/>
                  <a:cs typeface="Roboto"/>
                  <a:sym typeface="Roboto"/>
                </a:rPr>
                <a:t>Earn Miles and spend Miles with Emirates and wide selection of partners</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GB" sz="1100">
                  <a:latin typeface="Roboto"/>
                  <a:ea typeface="Roboto"/>
                  <a:cs typeface="Roboto"/>
                  <a:sym typeface="Roboto"/>
                </a:rPr>
                <a:t>Miles Calculated using:route,Fare type,class and tier</a:t>
              </a:r>
              <a:endParaRPr sz="1100">
                <a:latin typeface="Roboto"/>
                <a:ea typeface="Roboto"/>
                <a:cs typeface="Roboto"/>
                <a:sym typeface="Roboto"/>
              </a:endParaRPr>
            </a:p>
          </p:txBody>
        </p:sp>
      </p:grpSp>
      <p:sp>
        <p:nvSpPr>
          <p:cNvPr id="205" name="Google Shape;205;p20"/>
          <p:cNvSpPr txBox="1"/>
          <p:nvPr/>
        </p:nvSpPr>
        <p:spPr>
          <a:xfrm>
            <a:off x="1231725" y="1624275"/>
            <a:ext cx="1935600" cy="36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700">
                <a:solidFill>
                  <a:schemeClr val="lt1"/>
                </a:solidFill>
                <a:latin typeface="Roboto"/>
                <a:ea typeface="Roboto"/>
                <a:cs typeface="Roboto"/>
                <a:sym typeface="Roboto"/>
              </a:rPr>
              <a:t>Skywards</a:t>
            </a:r>
            <a:endParaRPr b="1" sz="1700">
              <a:solidFill>
                <a:schemeClr val="lt1"/>
              </a:solidFill>
              <a:latin typeface="Roboto"/>
              <a:ea typeface="Roboto"/>
              <a:cs typeface="Roboto"/>
              <a:sym typeface="Roboto"/>
            </a:endParaRPr>
          </a:p>
        </p:txBody>
      </p:sp>
      <p:sp>
        <p:nvSpPr>
          <p:cNvPr id="206" name="Google Shape;206;p20"/>
          <p:cNvSpPr txBox="1"/>
          <p:nvPr/>
        </p:nvSpPr>
        <p:spPr>
          <a:xfrm>
            <a:off x="1353550" y="2842450"/>
            <a:ext cx="2016900" cy="3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a:solidFill>
                  <a:schemeClr val="lt1"/>
                </a:solidFill>
                <a:latin typeface="Roboto"/>
                <a:ea typeface="Roboto"/>
                <a:cs typeface="Roboto"/>
                <a:sym typeface="Roboto"/>
              </a:rPr>
              <a:t>Business Rewards</a:t>
            </a:r>
            <a:endParaRPr b="1" sz="1700">
              <a:solidFill>
                <a:schemeClr val="lt1"/>
              </a:solidFill>
              <a:latin typeface="Roboto"/>
              <a:ea typeface="Roboto"/>
              <a:cs typeface="Roboto"/>
              <a:sym typeface="Roboto"/>
            </a:endParaRPr>
          </a:p>
        </p:txBody>
      </p:sp>
      <p:sp>
        <p:nvSpPr>
          <p:cNvPr id="207" name="Google Shape;207;p20"/>
          <p:cNvSpPr txBox="1"/>
          <p:nvPr/>
        </p:nvSpPr>
        <p:spPr>
          <a:xfrm>
            <a:off x="1191075" y="4060625"/>
            <a:ext cx="2016900" cy="36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700">
                <a:solidFill>
                  <a:schemeClr val="lt1"/>
                </a:solidFill>
                <a:latin typeface="Roboto"/>
                <a:ea typeface="Roboto"/>
                <a:cs typeface="Roboto"/>
                <a:sym typeface="Roboto"/>
              </a:rPr>
              <a:t>Skysurfers</a:t>
            </a:r>
            <a:endParaRPr b="1" sz="1700">
              <a:solidFill>
                <a:schemeClr val="lt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Contd.</a:t>
            </a:r>
            <a:endParaRPr/>
          </a:p>
        </p:txBody>
      </p:sp>
      <p:sp>
        <p:nvSpPr>
          <p:cNvPr id="213" name="Google Shape;213;p2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Clr>
                <a:srgbClr val="000000"/>
              </a:buClr>
              <a:buSzPts val="1600"/>
              <a:buFont typeface="Calibri"/>
              <a:buChar char="●"/>
            </a:pPr>
            <a:r>
              <a:rPr lang="en-GB" sz="1600">
                <a:solidFill>
                  <a:srgbClr val="000000"/>
                </a:solidFill>
                <a:latin typeface="Calibri"/>
                <a:ea typeface="Calibri"/>
                <a:cs typeface="Calibri"/>
                <a:sym typeface="Calibri"/>
              </a:rPr>
              <a:t>There is </a:t>
            </a:r>
            <a:r>
              <a:rPr b="1" lang="en-GB" sz="1600">
                <a:solidFill>
                  <a:srgbClr val="000000"/>
                </a:solidFill>
                <a:latin typeface="Calibri"/>
                <a:ea typeface="Calibri"/>
                <a:cs typeface="Calibri"/>
                <a:sym typeface="Calibri"/>
              </a:rPr>
              <a:t>Emirates High Street collection</a:t>
            </a:r>
            <a:r>
              <a:rPr lang="en-GB" sz="1600">
                <a:solidFill>
                  <a:srgbClr val="000000"/>
                </a:solidFill>
                <a:latin typeface="Calibri"/>
                <a:ea typeface="Calibri"/>
                <a:cs typeface="Calibri"/>
                <a:sym typeface="Calibri"/>
              </a:rPr>
              <a:t>, which can bring you most extraordinary and rewarding shopping experience with a huge range of luxury goods, a catalogue with over 150 pages that you can order during flight or at home.</a:t>
            </a:r>
            <a:endParaRPr sz="1600">
              <a:solidFill>
                <a:srgbClr val="000000"/>
              </a:solidFill>
              <a:latin typeface="Calibri"/>
              <a:ea typeface="Calibri"/>
              <a:cs typeface="Calibri"/>
              <a:sym typeface="Calibri"/>
            </a:endParaRPr>
          </a:p>
          <a:p>
            <a:pPr indent="-330200" lvl="0" marL="457200" rtl="0" algn="just">
              <a:spcBef>
                <a:spcPts val="0"/>
              </a:spcBef>
              <a:spcAft>
                <a:spcPts val="0"/>
              </a:spcAft>
              <a:buClr>
                <a:srgbClr val="000000"/>
              </a:buClr>
              <a:buSzPts val="1600"/>
              <a:buFont typeface="Calibri"/>
              <a:buChar char="●"/>
            </a:pPr>
            <a:r>
              <a:rPr lang="en-GB" sz="1600">
                <a:solidFill>
                  <a:srgbClr val="000000"/>
                </a:solidFill>
                <a:latin typeface="Calibri"/>
                <a:ea typeface="Calibri"/>
                <a:cs typeface="Calibri"/>
                <a:sym typeface="Calibri"/>
              </a:rPr>
              <a:t>There is ‘</a:t>
            </a:r>
            <a:r>
              <a:rPr b="1" lang="en-GB" sz="1600">
                <a:solidFill>
                  <a:srgbClr val="000000"/>
                </a:solidFill>
                <a:latin typeface="Calibri"/>
                <a:ea typeface="Calibri"/>
                <a:cs typeface="Calibri"/>
                <a:sym typeface="Calibri"/>
              </a:rPr>
              <a:t>Travel Planner</a:t>
            </a:r>
            <a:r>
              <a:rPr lang="en-GB" sz="1600">
                <a:solidFill>
                  <a:srgbClr val="000000"/>
                </a:solidFill>
                <a:latin typeface="Calibri"/>
                <a:ea typeface="Calibri"/>
                <a:cs typeface="Calibri"/>
                <a:sym typeface="Calibri"/>
              </a:rPr>
              <a:t>’ as well through which you can update your seats, meals and drink preferences. It assist you personally, on what you need and what you want.</a:t>
            </a:r>
            <a:endParaRPr sz="1600">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